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0"/>
  </p:notesMasterIdLst>
  <p:handoutMasterIdLst>
    <p:handoutMasterId r:id="rId21"/>
  </p:handoutMasterIdLst>
  <p:sldIdLst>
    <p:sldId id="292" r:id="rId5"/>
    <p:sldId id="291" r:id="rId6"/>
    <p:sldId id="312" r:id="rId7"/>
    <p:sldId id="310" r:id="rId8"/>
    <p:sldId id="314" r:id="rId9"/>
    <p:sldId id="315" r:id="rId10"/>
    <p:sldId id="316" r:id="rId11"/>
    <p:sldId id="296" r:id="rId12"/>
    <p:sldId id="317" r:id="rId13"/>
    <p:sldId id="297" r:id="rId14"/>
    <p:sldId id="318" r:id="rId15"/>
    <p:sldId id="300" r:id="rId16"/>
    <p:sldId id="302" r:id="rId17"/>
    <p:sldId id="313" r:id="rId18"/>
    <p:sldId id="293" r:id="rId19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B0D"/>
    <a:srgbClr val="113F6F"/>
    <a:srgbClr val="00ACB6"/>
    <a:srgbClr val="013D61"/>
    <a:srgbClr val="F3703A"/>
    <a:srgbClr val="515083"/>
    <a:srgbClr val="2F305C"/>
    <a:srgbClr val="3C4798"/>
    <a:srgbClr val="E68637"/>
    <a:srgbClr val="F6A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67" autoAdjust="0"/>
    <p:restoredTop sz="95196" autoAdjust="0"/>
  </p:normalViewPr>
  <p:slideViewPr>
    <p:cSldViewPr snapToGrid="0">
      <p:cViewPr>
        <p:scale>
          <a:sx n="90" d="100"/>
          <a:sy n="90" d="100"/>
        </p:scale>
        <p:origin x="119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7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995985-896F-F94B-B959-4042B9BE6D1D}" type="doc">
      <dgm:prSet loTypeId="urn:microsoft.com/office/officeart/2005/8/layout/hProcess4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F8835414-EBD8-9244-86D6-A72DB3037D81}">
      <dgm:prSet phldrT="[Testo]" custT="1"/>
      <dgm:spPr/>
      <dgm:t>
        <a:bodyPr/>
        <a:lstStyle/>
        <a:p>
          <a:r>
            <a:rPr lang="it-IT" sz="1600" b="1" dirty="0">
              <a:latin typeface="Georgia" panose="02040502050405020303" pitchFamily="18" charset="0"/>
            </a:rPr>
            <a:t>Valutazione antropometrica</a:t>
          </a:r>
          <a:r>
            <a:rPr lang="it-IT" sz="1600" dirty="0">
              <a:latin typeface="Georgia" panose="02040502050405020303" pitchFamily="18" charset="0"/>
            </a:rPr>
            <a:t> </a:t>
          </a:r>
          <a:endParaRPr lang="it-IT" sz="1600" dirty="0"/>
        </a:p>
      </dgm:t>
    </dgm:pt>
    <dgm:pt modelId="{67D10182-0C83-3444-AB49-65F37BD86A97}" type="parTrans" cxnId="{08C706ED-358D-0F48-AE6B-BB9A2DB10D66}">
      <dgm:prSet/>
      <dgm:spPr/>
      <dgm:t>
        <a:bodyPr/>
        <a:lstStyle/>
        <a:p>
          <a:endParaRPr lang="it-IT" sz="2800"/>
        </a:p>
      </dgm:t>
    </dgm:pt>
    <dgm:pt modelId="{F71DCC13-A5E2-304F-B9EB-4481556EEC4D}" type="sibTrans" cxnId="{08C706ED-358D-0F48-AE6B-BB9A2DB10D66}">
      <dgm:prSet custT="1"/>
      <dgm:spPr/>
      <dgm:t>
        <a:bodyPr/>
        <a:lstStyle/>
        <a:p>
          <a:endParaRPr lang="it-IT" sz="1100"/>
        </a:p>
      </dgm:t>
    </dgm:pt>
    <dgm:pt modelId="{04419D71-9696-B342-B141-C7B4660AD4C0}">
      <dgm:prSet phldrT="[Tes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1600" dirty="0">
              <a:latin typeface="Georgia" panose="02040502050405020303" pitchFamily="18" charset="0"/>
            </a:rPr>
            <a:t>Peso, altezza, IMC, circonferenza vita, ma soprattutto composizione corporea mediante </a:t>
          </a:r>
          <a:r>
            <a:rPr lang="it-IT" sz="1600" dirty="0" err="1">
              <a:latin typeface="Georgia" panose="02040502050405020303" pitchFamily="18" charset="0"/>
            </a:rPr>
            <a:t>bioimpedenziometriao</a:t>
          </a:r>
          <a:r>
            <a:rPr lang="it-IT" sz="1600" dirty="0">
              <a:latin typeface="Georgia" panose="02040502050405020303" pitchFamily="18" charset="0"/>
            </a:rPr>
            <a:t> </a:t>
          </a:r>
          <a:r>
            <a:rPr lang="it-IT" sz="1600" dirty="0" err="1">
              <a:latin typeface="Georgia" panose="02040502050405020303" pitchFamily="18" charset="0"/>
            </a:rPr>
            <a:t>DeXA</a:t>
          </a:r>
          <a:r>
            <a:rPr lang="it-IT" sz="1600" dirty="0">
              <a:latin typeface="Georgia" panose="02040502050405020303" pitchFamily="18" charset="0"/>
            </a:rPr>
            <a:t> o Calorimetria</a:t>
          </a:r>
          <a:endParaRPr lang="it-IT" sz="1600" dirty="0"/>
        </a:p>
      </dgm:t>
    </dgm:pt>
    <dgm:pt modelId="{66F987A6-049A-E84B-92CD-E6DFB489E68B}" type="parTrans" cxnId="{1620BC7E-15AB-C34A-B1A9-21AE20F8AA39}">
      <dgm:prSet/>
      <dgm:spPr/>
      <dgm:t>
        <a:bodyPr/>
        <a:lstStyle/>
        <a:p>
          <a:endParaRPr lang="it-IT" sz="2800"/>
        </a:p>
      </dgm:t>
    </dgm:pt>
    <dgm:pt modelId="{7FCE8217-1177-DF4B-84C9-25336B0B5BE9}" type="sibTrans" cxnId="{1620BC7E-15AB-C34A-B1A9-21AE20F8AA39}">
      <dgm:prSet/>
      <dgm:spPr/>
      <dgm:t>
        <a:bodyPr/>
        <a:lstStyle/>
        <a:p>
          <a:endParaRPr lang="it-IT" sz="2800"/>
        </a:p>
      </dgm:t>
    </dgm:pt>
    <dgm:pt modelId="{5947F138-3568-8A4D-8F0F-1AC63021D3EB}">
      <dgm:prSet phldrT="[Testo]" custT="1"/>
      <dgm:spPr/>
      <dgm:t>
        <a:bodyPr/>
        <a:lstStyle/>
        <a:p>
          <a:r>
            <a:rPr lang="it-IT" sz="1600" b="1" dirty="0">
              <a:latin typeface="Georgia" panose="02040502050405020303" pitchFamily="18" charset="0"/>
            </a:rPr>
            <a:t>Valutazione dello stato nutrizionale</a:t>
          </a:r>
          <a:r>
            <a:rPr lang="it-IT" sz="1600" dirty="0">
              <a:latin typeface="Georgia" panose="02040502050405020303" pitchFamily="18" charset="0"/>
            </a:rPr>
            <a:t> </a:t>
          </a:r>
          <a:endParaRPr lang="it-IT" sz="1600" dirty="0"/>
        </a:p>
      </dgm:t>
    </dgm:pt>
    <dgm:pt modelId="{EB9AFC77-7DC2-474F-BE52-E623C9225AD2}" type="parTrans" cxnId="{46CA9F26-1921-4149-AF7D-A46407872006}">
      <dgm:prSet/>
      <dgm:spPr/>
      <dgm:t>
        <a:bodyPr/>
        <a:lstStyle/>
        <a:p>
          <a:endParaRPr lang="it-IT" sz="2800"/>
        </a:p>
      </dgm:t>
    </dgm:pt>
    <dgm:pt modelId="{D906FE29-B018-E841-9EDD-BEF0A6AAE8B8}" type="sibTrans" cxnId="{46CA9F26-1921-4149-AF7D-A46407872006}">
      <dgm:prSet custT="1"/>
      <dgm:spPr/>
      <dgm:t>
        <a:bodyPr/>
        <a:lstStyle/>
        <a:p>
          <a:endParaRPr lang="it-IT" sz="1100"/>
        </a:p>
      </dgm:t>
    </dgm:pt>
    <dgm:pt modelId="{74F06771-0AA6-4740-90C0-A296466ACD5A}">
      <dgm:prSet phldrT="[Tes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1600" dirty="0">
              <a:latin typeface="Georgia" panose="02040502050405020303" pitchFamily="18" charset="0"/>
            </a:rPr>
            <a:t>MNA </a:t>
          </a:r>
          <a:r>
            <a:rPr lang="it-IT" sz="1400" i="1" dirty="0">
              <a:latin typeface="Georgia" panose="02040502050405020303" pitchFamily="18" charset="0"/>
            </a:rPr>
            <a:t>(Mini </a:t>
          </a:r>
          <a:r>
            <a:rPr lang="it-IT" sz="1400" i="1" dirty="0" err="1">
              <a:latin typeface="Georgia" panose="02040502050405020303" pitchFamily="18" charset="0"/>
            </a:rPr>
            <a:t>Nutritional</a:t>
          </a:r>
          <a:r>
            <a:rPr lang="it-IT" sz="1400" i="1" dirty="0">
              <a:latin typeface="Georgia" panose="02040502050405020303" pitchFamily="18" charset="0"/>
            </a:rPr>
            <a:t> </a:t>
          </a:r>
          <a:r>
            <a:rPr lang="it-IT" sz="1400" i="1" dirty="0" err="1">
              <a:latin typeface="Georgia" panose="02040502050405020303" pitchFamily="18" charset="0"/>
            </a:rPr>
            <a:t>Assessment</a:t>
          </a:r>
          <a:r>
            <a:rPr lang="it-IT" sz="1400" i="1" dirty="0">
              <a:latin typeface="Georgia" panose="02040502050405020303" pitchFamily="18" charset="0"/>
            </a:rPr>
            <a:t>), </a:t>
          </a:r>
          <a:r>
            <a:rPr lang="it-IT" sz="1600" dirty="0">
              <a:latin typeface="Georgia" panose="02040502050405020303" pitchFamily="18" charset="0"/>
            </a:rPr>
            <a:t>SGA </a:t>
          </a:r>
          <a:r>
            <a:rPr lang="it-IT" sz="1400" i="1" dirty="0">
              <a:latin typeface="Georgia" panose="02040502050405020303" pitchFamily="18" charset="0"/>
            </a:rPr>
            <a:t>(</a:t>
          </a:r>
          <a:r>
            <a:rPr lang="it-IT" sz="1400" i="1" dirty="0" err="1">
              <a:latin typeface="Georgia" panose="02040502050405020303" pitchFamily="18" charset="0"/>
            </a:rPr>
            <a:t>Subjective</a:t>
          </a:r>
          <a:r>
            <a:rPr lang="it-IT" sz="1400" i="1" dirty="0">
              <a:latin typeface="Georgia" panose="02040502050405020303" pitchFamily="18" charset="0"/>
            </a:rPr>
            <a:t> Global </a:t>
          </a:r>
          <a:r>
            <a:rPr lang="it-IT" sz="1400" i="1" dirty="0" err="1">
              <a:latin typeface="Georgia" panose="02040502050405020303" pitchFamily="18" charset="0"/>
            </a:rPr>
            <a:t>Assessment</a:t>
          </a:r>
          <a:r>
            <a:rPr lang="it-IT" sz="1400" i="1" dirty="0">
              <a:latin typeface="Georgia" panose="02040502050405020303" pitchFamily="18" charset="0"/>
            </a:rPr>
            <a:t>) </a:t>
          </a:r>
          <a:r>
            <a:rPr lang="it-IT" sz="1600" dirty="0">
              <a:latin typeface="Georgia" panose="02040502050405020303" pitchFamily="18" charset="0"/>
            </a:rPr>
            <a:t>o criteri GLIM per la diagnosi di malnutrizione</a:t>
          </a:r>
          <a:endParaRPr lang="it-IT" sz="1600" dirty="0"/>
        </a:p>
      </dgm:t>
    </dgm:pt>
    <dgm:pt modelId="{4DC85E12-AF86-EA42-94F0-F114FBD859B7}" type="parTrans" cxnId="{68AEF4E6-A27D-1548-AC8A-C4242405C796}">
      <dgm:prSet/>
      <dgm:spPr/>
      <dgm:t>
        <a:bodyPr/>
        <a:lstStyle/>
        <a:p>
          <a:endParaRPr lang="it-IT" sz="2800"/>
        </a:p>
      </dgm:t>
    </dgm:pt>
    <dgm:pt modelId="{70980393-783B-E743-9182-F6B58238456F}" type="sibTrans" cxnId="{68AEF4E6-A27D-1548-AC8A-C4242405C796}">
      <dgm:prSet/>
      <dgm:spPr/>
      <dgm:t>
        <a:bodyPr/>
        <a:lstStyle/>
        <a:p>
          <a:endParaRPr lang="it-IT" sz="2800"/>
        </a:p>
      </dgm:t>
    </dgm:pt>
    <dgm:pt modelId="{69F237C8-8406-D541-A801-10CCE41ECE8D}">
      <dgm:prSet phldrT="[Testo]" custT="1"/>
      <dgm:spPr/>
      <dgm:t>
        <a:bodyPr/>
        <a:lstStyle/>
        <a:p>
          <a:r>
            <a:rPr lang="it-IT" sz="1600" b="1" dirty="0">
              <a:latin typeface="Georgia" panose="02040502050405020303" pitchFamily="18" charset="0"/>
            </a:rPr>
            <a:t>Esami ematochimici</a:t>
          </a:r>
          <a:r>
            <a:rPr lang="it-IT" sz="1600" dirty="0">
              <a:latin typeface="Georgia" panose="02040502050405020303" pitchFamily="18" charset="0"/>
            </a:rPr>
            <a:t> </a:t>
          </a:r>
          <a:endParaRPr lang="it-IT" sz="1600" dirty="0"/>
        </a:p>
      </dgm:t>
    </dgm:pt>
    <dgm:pt modelId="{D44D1EED-E8A3-AF44-B8A1-3DCF1BD89C55}" type="parTrans" cxnId="{F1C29108-4EBF-9548-992C-A1AE4663B033}">
      <dgm:prSet/>
      <dgm:spPr/>
      <dgm:t>
        <a:bodyPr/>
        <a:lstStyle/>
        <a:p>
          <a:endParaRPr lang="it-IT" sz="2800"/>
        </a:p>
      </dgm:t>
    </dgm:pt>
    <dgm:pt modelId="{FC6E12DD-53A6-7B45-8831-2FFB7947141A}" type="sibTrans" cxnId="{F1C29108-4EBF-9548-992C-A1AE4663B033}">
      <dgm:prSet custT="1"/>
      <dgm:spPr/>
      <dgm:t>
        <a:bodyPr/>
        <a:lstStyle/>
        <a:p>
          <a:endParaRPr lang="it-IT" sz="1100"/>
        </a:p>
      </dgm:t>
    </dgm:pt>
    <dgm:pt modelId="{D5CF28A1-7F87-0B4F-8CA3-F0ADA4823E45}">
      <dgm:prSet phldrT="[Tes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1600" dirty="0">
              <a:latin typeface="Georgia" panose="02040502050405020303" pitchFamily="18" charset="0"/>
            </a:rPr>
            <a:t>Rilevare deficit di micronutrienti </a:t>
          </a:r>
          <a:r>
            <a:rPr lang="it-IT" sz="1400" i="1" dirty="0">
              <a:latin typeface="Georgia" panose="02040502050405020303" pitchFamily="18" charset="0"/>
            </a:rPr>
            <a:t>(vitamina D, vitamina B12, folati, ferro, zinco, calcio), </a:t>
          </a:r>
          <a:r>
            <a:rPr lang="it-IT" sz="1600" dirty="0">
              <a:latin typeface="Georgia" panose="02040502050405020303" pitchFamily="18" charset="0"/>
            </a:rPr>
            <a:t>parametri infiammatori </a:t>
          </a:r>
          <a:r>
            <a:rPr lang="it-IT" sz="1400" i="1" dirty="0">
              <a:latin typeface="Georgia" panose="02040502050405020303" pitchFamily="18" charset="0"/>
            </a:rPr>
            <a:t>(PCR, albumina), </a:t>
          </a:r>
          <a:r>
            <a:rPr lang="it-IT" sz="1600" dirty="0">
              <a:latin typeface="Georgia" panose="02040502050405020303" pitchFamily="18" charset="0"/>
            </a:rPr>
            <a:t>funzione renale ed epatica</a:t>
          </a:r>
          <a:endParaRPr lang="it-IT" sz="1600" dirty="0"/>
        </a:p>
      </dgm:t>
    </dgm:pt>
    <dgm:pt modelId="{005326B5-9C98-0443-8744-C9F35FDC57DA}" type="parTrans" cxnId="{34B7974C-A751-C240-B8E9-49B99B18347F}">
      <dgm:prSet/>
      <dgm:spPr/>
      <dgm:t>
        <a:bodyPr/>
        <a:lstStyle/>
        <a:p>
          <a:endParaRPr lang="it-IT" sz="2800"/>
        </a:p>
      </dgm:t>
    </dgm:pt>
    <dgm:pt modelId="{55FCA50E-FD01-3445-8AC8-301B9D82C0B5}" type="sibTrans" cxnId="{34B7974C-A751-C240-B8E9-49B99B18347F}">
      <dgm:prSet/>
      <dgm:spPr/>
      <dgm:t>
        <a:bodyPr/>
        <a:lstStyle/>
        <a:p>
          <a:endParaRPr lang="it-IT" sz="2800"/>
        </a:p>
      </dgm:t>
    </dgm:pt>
    <dgm:pt modelId="{75FA53FA-232F-E041-ABDE-4CAB3055D4EE}">
      <dgm:prSet custT="1"/>
      <dgm:spPr/>
      <dgm:t>
        <a:bodyPr/>
        <a:lstStyle/>
        <a:p>
          <a:r>
            <a:rPr lang="it-IT" sz="1600" b="1" dirty="0">
              <a:latin typeface="Georgia" panose="02040502050405020303" pitchFamily="18" charset="0"/>
            </a:rPr>
            <a:t>Analisi delle abitudini alimentari e comportamentali</a:t>
          </a:r>
          <a:endParaRPr lang="it-IT" sz="1600" dirty="0"/>
        </a:p>
      </dgm:t>
    </dgm:pt>
    <dgm:pt modelId="{04FA04D1-E25E-784B-AF5E-EDEAAB522CBC}" type="parTrans" cxnId="{90BB33DA-87A9-5E48-8574-6EEB6832DAA8}">
      <dgm:prSet/>
      <dgm:spPr/>
      <dgm:t>
        <a:bodyPr/>
        <a:lstStyle/>
        <a:p>
          <a:endParaRPr lang="it-IT" sz="2800"/>
        </a:p>
      </dgm:t>
    </dgm:pt>
    <dgm:pt modelId="{5DC5A317-F4B0-E048-AB78-EAB802D6DFF1}" type="sibTrans" cxnId="{90BB33DA-87A9-5E48-8574-6EEB6832DAA8}">
      <dgm:prSet/>
      <dgm:spPr/>
      <dgm:t>
        <a:bodyPr/>
        <a:lstStyle/>
        <a:p>
          <a:endParaRPr lang="it-IT" sz="2800"/>
        </a:p>
      </dgm:t>
    </dgm:pt>
    <dgm:pt modelId="{CAA0FCFD-864B-7849-9063-6CEC30916FE9}">
      <dgm:prSet custT="1"/>
      <dgm:spPr/>
      <dgm:t>
        <a:bodyPr/>
        <a:lstStyle/>
        <a:p>
          <a:r>
            <a:rPr lang="it-IT" sz="1600" dirty="0">
              <a:latin typeface="Georgia" panose="02040502050405020303" pitchFamily="18" charset="0"/>
            </a:rPr>
            <a:t>Eventuali DA, dipendenze da sostanze, consumo di alcol</a:t>
          </a:r>
        </a:p>
      </dgm:t>
    </dgm:pt>
    <dgm:pt modelId="{37E40525-5CDE-5847-BD71-543427EB11E6}" type="parTrans" cxnId="{E2862F0B-F6EF-7543-AEC8-1928E039AE0E}">
      <dgm:prSet/>
      <dgm:spPr/>
      <dgm:t>
        <a:bodyPr/>
        <a:lstStyle/>
        <a:p>
          <a:endParaRPr lang="it-IT" sz="2800"/>
        </a:p>
      </dgm:t>
    </dgm:pt>
    <dgm:pt modelId="{EAEE2A1B-3A3F-B246-B674-2EE7F4A3A30C}" type="sibTrans" cxnId="{E2862F0B-F6EF-7543-AEC8-1928E039AE0E}">
      <dgm:prSet/>
      <dgm:spPr/>
      <dgm:t>
        <a:bodyPr/>
        <a:lstStyle/>
        <a:p>
          <a:endParaRPr lang="it-IT" sz="2800"/>
        </a:p>
      </dgm:t>
    </dgm:pt>
    <dgm:pt modelId="{78F96299-0D38-7B4A-B5B7-B12F78E04110}" type="pres">
      <dgm:prSet presAssocID="{89995985-896F-F94B-B959-4042B9BE6D1D}" presName="Name0" presStyleCnt="0">
        <dgm:presLayoutVars>
          <dgm:dir/>
          <dgm:animLvl val="lvl"/>
          <dgm:resizeHandles val="exact"/>
        </dgm:presLayoutVars>
      </dgm:prSet>
      <dgm:spPr/>
    </dgm:pt>
    <dgm:pt modelId="{8A911F42-7BBA-8947-AFF9-3C34993802AC}" type="pres">
      <dgm:prSet presAssocID="{89995985-896F-F94B-B959-4042B9BE6D1D}" presName="tSp" presStyleCnt="0"/>
      <dgm:spPr/>
    </dgm:pt>
    <dgm:pt modelId="{7D9A76E3-902F-F64F-B21E-D71FD1BE6D50}" type="pres">
      <dgm:prSet presAssocID="{89995985-896F-F94B-B959-4042B9BE6D1D}" presName="bSp" presStyleCnt="0"/>
      <dgm:spPr/>
    </dgm:pt>
    <dgm:pt modelId="{BBD72030-B75E-1F4F-B75D-D2E9740AACBC}" type="pres">
      <dgm:prSet presAssocID="{89995985-896F-F94B-B959-4042B9BE6D1D}" presName="process" presStyleCnt="0"/>
      <dgm:spPr/>
    </dgm:pt>
    <dgm:pt modelId="{5443F2A4-71E3-9B4B-8245-6BB9C6820423}" type="pres">
      <dgm:prSet presAssocID="{F8835414-EBD8-9244-86D6-A72DB3037D81}" presName="composite1" presStyleCnt="0"/>
      <dgm:spPr/>
    </dgm:pt>
    <dgm:pt modelId="{BBB2F406-F485-BB4A-ACFB-20C22E449AB9}" type="pres">
      <dgm:prSet presAssocID="{F8835414-EBD8-9244-86D6-A72DB3037D81}" presName="dummyNode1" presStyleLbl="node1" presStyleIdx="0" presStyleCnt="4"/>
      <dgm:spPr/>
    </dgm:pt>
    <dgm:pt modelId="{445C1000-95C3-EC4C-BAED-4CCFB0058676}" type="pres">
      <dgm:prSet presAssocID="{F8835414-EBD8-9244-86D6-A72DB3037D81}" presName="childNode1" presStyleLbl="bgAcc1" presStyleIdx="0" presStyleCnt="4" custLinFactNeighborX="5952">
        <dgm:presLayoutVars>
          <dgm:bulletEnabled val="1"/>
        </dgm:presLayoutVars>
      </dgm:prSet>
      <dgm:spPr/>
    </dgm:pt>
    <dgm:pt modelId="{87E4333A-AE40-A645-A9FC-CE46ED01FABE}" type="pres">
      <dgm:prSet presAssocID="{F8835414-EBD8-9244-86D6-A72DB3037D81}" presName="childNode1tx" presStyleLbl="bgAcc1" presStyleIdx="0" presStyleCnt="4">
        <dgm:presLayoutVars>
          <dgm:bulletEnabled val="1"/>
        </dgm:presLayoutVars>
      </dgm:prSet>
      <dgm:spPr/>
    </dgm:pt>
    <dgm:pt modelId="{50B8A84B-CA7C-754C-A5CB-8925C2173E28}" type="pres">
      <dgm:prSet presAssocID="{F8835414-EBD8-9244-86D6-A72DB3037D81}" presName="parentNode1" presStyleLbl="node1" presStyleIdx="0" presStyleCnt="4" custLinFactNeighborY="39184">
        <dgm:presLayoutVars>
          <dgm:chMax val="1"/>
          <dgm:bulletEnabled val="1"/>
        </dgm:presLayoutVars>
      </dgm:prSet>
      <dgm:spPr/>
    </dgm:pt>
    <dgm:pt modelId="{FC64D269-0370-0144-A6E1-882672DDD73B}" type="pres">
      <dgm:prSet presAssocID="{F8835414-EBD8-9244-86D6-A72DB3037D81}" presName="connSite1" presStyleCnt="0"/>
      <dgm:spPr/>
    </dgm:pt>
    <dgm:pt modelId="{FFAA8007-1C3A-4748-AE89-19B53041891C}" type="pres">
      <dgm:prSet presAssocID="{F71DCC13-A5E2-304F-B9EB-4481556EEC4D}" presName="Name9" presStyleLbl="sibTrans2D1" presStyleIdx="0" presStyleCnt="3"/>
      <dgm:spPr/>
    </dgm:pt>
    <dgm:pt modelId="{CCE3B701-E339-E146-AB74-B405598EDD90}" type="pres">
      <dgm:prSet presAssocID="{5947F138-3568-8A4D-8F0F-1AC63021D3EB}" presName="composite2" presStyleCnt="0"/>
      <dgm:spPr/>
    </dgm:pt>
    <dgm:pt modelId="{33949CF1-EFC1-3E4B-B871-8F0B2BE77CAF}" type="pres">
      <dgm:prSet presAssocID="{5947F138-3568-8A4D-8F0F-1AC63021D3EB}" presName="dummyNode2" presStyleLbl="node1" presStyleIdx="0" presStyleCnt="4"/>
      <dgm:spPr/>
    </dgm:pt>
    <dgm:pt modelId="{CC4F38FA-FDEE-9842-8470-8AF23151FC19}" type="pres">
      <dgm:prSet presAssocID="{5947F138-3568-8A4D-8F0F-1AC63021D3EB}" presName="childNode2" presStyleLbl="bgAcc1" presStyleIdx="1" presStyleCnt="4" custScaleY="109996">
        <dgm:presLayoutVars>
          <dgm:bulletEnabled val="1"/>
        </dgm:presLayoutVars>
      </dgm:prSet>
      <dgm:spPr/>
    </dgm:pt>
    <dgm:pt modelId="{62E83862-6DCA-894A-A35E-7426C0385FCF}" type="pres">
      <dgm:prSet presAssocID="{5947F138-3568-8A4D-8F0F-1AC63021D3EB}" presName="childNode2tx" presStyleLbl="bgAcc1" presStyleIdx="1" presStyleCnt="4">
        <dgm:presLayoutVars>
          <dgm:bulletEnabled val="1"/>
        </dgm:presLayoutVars>
      </dgm:prSet>
      <dgm:spPr/>
    </dgm:pt>
    <dgm:pt modelId="{50F611C8-CA90-8F4C-A22C-F0715466D9AA}" type="pres">
      <dgm:prSet presAssocID="{5947F138-3568-8A4D-8F0F-1AC63021D3EB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A749B818-AFD7-D747-89D7-ED624A166407}" type="pres">
      <dgm:prSet presAssocID="{5947F138-3568-8A4D-8F0F-1AC63021D3EB}" presName="connSite2" presStyleCnt="0"/>
      <dgm:spPr/>
    </dgm:pt>
    <dgm:pt modelId="{11F38C0C-07D2-8D45-A0F8-DF56228CDEEF}" type="pres">
      <dgm:prSet presAssocID="{D906FE29-B018-E841-9EDD-BEF0A6AAE8B8}" presName="Name18" presStyleLbl="sibTrans2D1" presStyleIdx="1" presStyleCnt="3"/>
      <dgm:spPr/>
    </dgm:pt>
    <dgm:pt modelId="{B2F7E8C7-FC4C-804B-A636-7E7CB37613CA}" type="pres">
      <dgm:prSet presAssocID="{69F237C8-8406-D541-A801-10CCE41ECE8D}" presName="composite1" presStyleCnt="0"/>
      <dgm:spPr/>
    </dgm:pt>
    <dgm:pt modelId="{D9BA3E7E-3C7C-2447-B89B-97E886ED4DC0}" type="pres">
      <dgm:prSet presAssocID="{69F237C8-8406-D541-A801-10CCE41ECE8D}" presName="dummyNode1" presStyleLbl="node1" presStyleIdx="1" presStyleCnt="4"/>
      <dgm:spPr/>
    </dgm:pt>
    <dgm:pt modelId="{2F140B9E-7180-B64A-9814-E6966E1A95D6}" type="pres">
      <dgm:prSet presAssocID="{69F237C8-8406-D541-A801-10CCE41ECE8D}" presName="childNode1" presStyleLbl="bgAcc1" presStyleIdx="2" presStyleCnt="4" custScaleY="121388">
        <dgm:presLayoutVars>
          <dgm:bulletEnabled val="1"/>
        </dgm:presLayoutVars>
      </dgm:prSet>
      <dgm:spPr/>
    </dgm:pt>
    <dgm:pt modelId="{29145D25-6F2F-844B-9D0B-1F0EE7ED5FCE}" type="pres">
      <dgm:prSet presAssocID="{69F237C8-8406-D541-A801-10CCE41ECE8D}" presName="childNode1tx" presStyleLbl="bgAcc1" presStyleIdx="2" presStyleCnt="4">
        <dgm:presLayoutVars>
          <dgm:bulletEnabled val="1"/>
        </dgm:presLayoutVars>
      </dgm:prSet>
      <dgm:spPr/>
    </dgm:pt>
    <dgm:pt modelId="{F6A356FE-B213-004C-BC56-DDA537078131}" type="pres">
      <dgm:prSet presAssocID="{69F237C8-8406-D541-A801-10CCE41ECE8D}" presName="parentNode1" presStyleLbl="node1" presStyleIdx="2" presStyleCnt="4" custLinFactNeighborX="-974" custLinFactNeighborY="44519">
        <dgm:presLayoutVars>
          <dgm:chMax val="1"/>
          <dgm:bulletEnabled val="1"/>
        </dgm:presLayoutVars>
      </dgm:prSet>
      <dgm:spPr/>
    </dgm:pt>
    <dgm:pt modelId="{7DDFB415-2AB5-7743-B735-BC2DE1669C2D}" type="pres">
      <dgm:prSet presAssocID="{69F237C8-8406-D541-A801-10CCE41ECE8D}" presName="connSite1" presStyleCnt="0"/>
      <dgm:spPr/>
    </dgm:pt>
    <dgm:pt modelId="{61A136CB-BEFA-134A-B47F-F266056FB352}" type="pres">
      <dgm:prSet presAssocID="{FC6E12DD-53A6-7B45-8831-2FFB7947141A}" presName="Name9" presStyleLbl="sibTrans2D1" presStyleIdx="2" presStyleCnt="3"/>
      <dgm:spPr/>
    </dgm:pt>
    <dgm:pt modelId="{6A166356-8405-0A4A-AEDC-2B9AC8B8F32B}" type="pres">
      <dgm:prSet presAssocID="{75FA53FA-232F-E041-ABDE-4CAB3055D4EE}" presName="composite2" presStyleCnt="0"/>
      <dgm:spPr/>
    </dgm:pt>
    <dgm:pt modelId="{1610A971-58F5-2143-B521-D25B8D7D2A7A}" type="pres">
      <dgm:prSet presAssocID="{75FA53FA-232F-E041-ABDE-4CAB3055D4EE}" presName="dummyNode2" presStyleLbl="node1" presStyleIdx="2" presStyleCnt="4"/>
      <dgm:spPr/>
    </dgm:pt>
    <dgm:pt modelId="{7B7C087E-50B1-124C-9352-E18F3992FA27}" type="pres">
      <dgm:prSet presAssocID="{75FA53FA-232F-E041-ABDE-4CAB3055D4EE}" presName="childNode2" presStyleLbl="bgAcc1" presStyleIdx="3" presStyleCnt="4">
        <dgm:presLayoutVars>
          <dgm:bulletEnabled val="1"/>
        </dgm:presLayoutVars>
      </dgm:prSet>
      <dgm:spPr/>
    </dgm:pt>
    <dgm:pt modelId="{EFCA5CCE-D699-4B4D-8F50-103E225890FE}" type="pres">
      <dgm:prSet presAssocID="{75FA53FA-232F-E041-ABDE-4CAB3055D4EE}" presName="childNode2tx" presStyleLbl="bgAcc1" presStyleIdx="3" presStyleCnt="4">
        <dgm:presLayoutVars>
          <dgm:bulletEnabled val="1"/>
        </dgm:presLayoutVars>
      </dgm:prSet>
      <dgm:spPr/>
    </dgm:pt>
    <dgm:pt modelId="{E6683318-ADA4-8E4F-BAA9-39075D26D8C9}" type="pres">
      <dgm:prSet presAssocID="{75FA53FA-232F-E041-ABDE-4CAB3055D4EE}" presName="parentNode2" presStyleLbl="node1" presStyleIdx="3" presStyleCnt="4" custScaleY="120665" custLinFactNeighborX="-5637" custLinFactNeighborY="-14691">
        <dgm:presLayoutVars>
          <dgm:chMax val="0"/>
          <dgm:bulletEnabled val="1"/>
        </dgm:presLayoutVars>
      </dgm:prSet>
      <dgm:spPr/>
    </dgm:pt>
    <dgm:pt modelId="{37C4830A-E460-2E40-9BF5-A1005FECB262}" type="pres">
      <dgm:prSet presAssocID="{75FA53FA-232F-E041-ABDE-4CAB3055D4EE}" presName="connSite2" presStyleCnt="0"/>
      <dgm:spPr/>
    </dgm:pt>
  </dgm:ptLst>
  <dgm:cxnLst>
    <dgm:cxn modelId="{DB30EC07-2B2C-0645-B191-21C53ACFCCE8}" type="presOf" srcId="{04419D71-9696-B342-B141-C7B4660AD4C0}" destId="{445C1000-95C3-EC4C-BAED-4CCFB0058676}" srcOrd="0" destOrd="0" presId="urn:microsoft.com/office/officeart/2005/8/layout/hProcess4"/>
    <dgm:cxn modelId="{F1C29108-4EBF-9548-992C-A1AE4663B033}" srcId="{89995985-896F-F94B-B959-4042B9BE6D1D}" destId="{69F237C8-8406-D541-A801-10CCE41ECE8D}" srcOrd="2" destOrd="0" parTransId="{D44D1EED-E8A3-AF44-B8A1-3DCF1BD89C55}" sibTransId="{FC6E12DD-53A6-7B45-8831-2FFB7947141A}"/>
    <dgm:cxn modelId="{E2862F0B-F6EF-7543-AEC8-1928E039AE0E}" srcId="{75FA53FA-232F-E041-ABDE-4CAB3055D4EE}" destId="{CAA0FCFD-864B-7849-9063-6CEC30916FE9}" srcOrd="0" destOrd="0" parTransId="{37E40525-5CDE-5847-BD71-543427EB11E6}" sibTransId="{EAEE2A1B-3A3F-B246-B674-2EE7F4A3A30C}"/>
    <dgm:cxn modelId="{2818D50F-4F53-CB4E-A193-977577282238}" type="presOf" srcId="{5947F138-3568-8A4D-8F0F-1AC63021D3EB}" destId="{50F611C8-CA90-8F4C-A22C-F0715466D9AA}" srcOrd="0" destOrd="0" presId="urn:microsoft.com/office/officeart/2005/8/layout/hProcess4"/>
    <dgm:cxn modelId="{46CA9F26-1921-4149-AF7D-A46407872006}" srcId="{89995985-896F-F94B-B959-4042B9BE6D1D}" destId="{5947F138-3568-8A4D-8F0F-1AC63021D3EB}" srcOrd="1" destOrd="0" parTransId="{EB9AFC77-7DC2-474F-BE52-E623C9225AD2}" sibTransId="{D906FE29-B018-E841-9EDD-BEF0A6AAE8B8}"/>
    <dgm:cxn modelId="{7B7BD32E-2D80-7842-926E-47FC11C0AC7A}" type="presOf" srcId="{74F06771-0AA6-4740-90C0-A296466ACD5A}" destId="{62E83862-6DCA-894A-A35E-7426C0385FCF}" srcOrd="1" destOrd="0" presId="urn:microsoft.com/office/officeart/2005/8/layout/hProcess4"/>
    <dgm:cxn modelId="{94216430-4AF6-7D4B-933C-E468671CE4F0}" type="presOf" srcId="{CAA0FCFD-864B-7849-9063-6CEC30916FE9}" destId="{EFCA5CCE-D699-4B4D-8F50-103E225890FE}" srcOrd="1" destOrd="0" presId="urn:microsoft.com/office/officeart/2005/8/layout/hProcess4"/>
    <dgm:cxn modelId="{34B7974C-A751-C240-B8E9-49B99B18347F}" srcId="{69F237C8-8406-D541-A801-10CCE41ECE8D}" destId="{D5CF28A1-7F87-0B4F-8CA3-F0ADA4823E45}" srcOrd="0" destOrd="0" parTransId="{005326B5-9C98-0443-8744-C9F35FDC57DA}" sibTransId="{55FCA50E-FD01-3445-8AC8-301B9D82C0B5}"/>
    <dgm:cxn modelId="{4B6E0052-3B3C-054B-A0CC-2B98E68C2A0F}" type="presOf" srcId="{69F237C8-8406-D541-A801-10CCE41ECE8D}" destId="{F6A356FE-B213-004C-BC56-DDA537078131}" srcOrd="0" destOrd="0" presId="urn:microsoft.com/office/officeart/2005/8/layout/hProcess4"/>
    <dgm:cxn modelId="{2376175B-7340-7741-BD1B-01418ABE376A}" type="presOf" srcId="{F8835414-EBD8-9244-86D6-A72DB3037D81}" destId="{50B8A84B-CA7C-754C-A5CB-8925C2173E28}" srcOrd="0" destOrd="0" presId="urn:microsoft.com/office/officeart/2005/8/layout/hProcess4"/>
    <dgm:cxn modelId="{78453466-E9DF-4440-8321-3D4683BF196C}" type="presOf" srcId="{D5CF28A1-7F87-0B4F-8CA3-F0ADA4823E45}" destId="{29145D25-6F2F-844B-9D0B-1F0EE7ED5FCE}" srcOrd="1" destOrd="0" presId="urn:microsoft.com/office/officeart/2005/8/layout/hProcess4"/>
    <dgm:cxn modelId="{D3568C71-E842-D242-8BEF-6EF53CF410BA}" type="presOf" srcId="{F71DCC13-A5E2-304F-B9EB-4481556EEC4D}" destId="{FFAA8007-1C3A-4748-AE89-19B53041891C}" srcOrd="0" destOrd="0" presId="urn:microsoft.com/office/officeart/2005/8/layout/hProcess4"/>
    <dgm:cxn modelId="{1620BC7E-15AB-C34A-B1A9-21AE20F8AA39}" srcId="{F8835414-EBD8-9244-86D6-A72DB3037D81}" destId="{04419D71-9696-B342-B141-C7B4660AD4C0}" srcOrd="0" destOrd="0" parTransId="{66F987A6-049A-E84B-92CD-E6DFB489E68B}" sibTransId="{7FCE8217-1177-DF4B-84C9-25336B0B5BE9}"/>
    <dgm:cxn modelId="{CB4BD784-E8C5-3F4F-A8DB-FC3BDDDB6F45}" type="presOf" srcId="{74F06771-0AA6-4740-90C0-A296466ACD5A}" destId="{CC4F38FA-FDEE-9842-8470-8AF23151FC19}" srcOrd="0" destOrd="0" presId="urn:microsoft.com/office/officeart/2005/8/layout/hProcess4"/>
    <dgm:cxn modelId="{105D7594-4336-CE41-954F-D0EF50AD832B}" type="presOf" srcId="{D906FE29-B018-E841-9EDD-BEF0A6AAE8B8}" destId="{11F38C0C-07D2-8D45-A0F8-DF56228CDEEF}" srcOrd="0" destOrd="0" presId="urn:microsoft.com/office/officeart/2005/8/layout/hProcess4"/>
    <dgm:cxn modelId="{C84C4CA7-D160-164E-AC07-078687569407}" type="presOf" srcId="{04419D71-9696-B342-B141-C7B4660AD4C0}" destId="{87E4333A-AE40-A645-A9FC-CE46ED01FABE}" srcOrd="1" destOrd="0" presId="urn:microsoft.com/office/officeart/2005/8/layout/hProcess4"/>
    <dgm:cxn modelId="{98CE56A8-ECD5-B343-BB0A-E18F48B373CF}" type="presOf" srcId="{CAA0FCFD-864B-7849-9063-6CEC30916FE9}" destId="{7B7C087E-50B1-124C-9352-E18F3992FA27}" srcOrd="0" destOrd="0" presId="urn:microsoft.com/office/officeart/2005/8/layout/hProcess4"/>
    <dgm:cxn modelId="{637E9EAE-B683-3340-A36F-155330EE75C1}" type="presOf" srcId="{D5CF28A1-7F87-0B4F-8CA3-F0ADA4823E45}" destId="{2F140B9E-7180-B64A-9814-E6966E1A95D6}" srcOrd="0" destOrd="0" presId="urn:microsoft.com/office/officeart/2005/8/layout/hProcess4"/>
    <dgm:cxn modelId="{3ACD33C6-6E2A-A04F-8CC1-894B9B4711E4}" type="presOf" srcId="{FC6E12DD-53A6-7B45-8831-2FFB7947141A}" destId="{61A136CB-BEFA-134A-B47F-F266056FB352}" srcOrd="0" destOrd="0" presId="urn:microsoft.com/office/officeart/2005/8/layout/hProcess4"/>
    <dgm:cxn modelId="{90BB33DA-87A9-5E48-8574-6EEB6832DAA8}" srcId="{89995985-896F-F94B-B959-4042B9BE6D1D}" destId="{75FA53FA-232F-E041-ABDE-4CAB3055D4EE}" srcOrd="3" destOrd="0" parTransId="{04FA04D1-E25E-784B-AF5E-EDEAAB522CBC}" sibTransId="{5DC5A317-F4B0-E048-AB78-EAB802D6DFF1}"/>
    <dgm:cxn modelId="{68AEF4E6-A27D-1548-AC8A-C4242405C796}" srcId="{5947F138-3568-8A4D-8F0F-1AC63021D3EB}" destId="{74F06771-0AA6-4740-90C0-A296466ACD5A}" srcOrd="0" destOrd="0" parTransId="{4DC85E12-AF86-EA42-94F0-F114FBD859B7}" sibTransId="{70980393-783B-E743-9182-F6B58238456F}"/>
    <dgm:cxn modelId="{08C706ED-358D-0F48-AE6B-BB9A2DB10D66}" srcId="{89995985-896F-F94B-B959-4042B9BE6D1D}" destId="{F8835414-EBD8-9244-86D6-A72DB3037D81}" srcOrd="0" destOrd="0" parTransId="{67D10182-0C83-3444-AB49-65F37BD86A97}" sibTransId="{F71DCC13-A5E2-304F-B9EB-4481556EEC4D}"/>
    <dgm:cxn modelId="{D3C601F2-2234-B04F-8871-B70E84F02D7D}" type="presOf" srcId="{89995985-896F-F94B-B959-4042B9BE6D1D}" destId="{78F96299-0D38-7B4A-B5B7-B12F78E04110}" srcOrd="0" destOrd="0" presId="urn:microsoft.com/office/officeart/2005/8/layout/hProcess4"/>
    <dgm:cxn modelId="{1E33DFFB-8B35-0347-A918-AD347420A8BA}" type="presOf" srcId="{75FA53FA-232F-E041-ABDE-4CAB3055D4EE}" destId="{E6683318-ADA4-8E4F-BAA9-39075D26D8C9}" srcOrd="0" destOrd="0" presId="urn:microsoft.com/office/officeart/2005/8/layout/hProcess4"/>
    <dgm:cxn modelId="{9DE959F7-10E6-9B4E-BAB3-B046A38A9B5C}" type="presParOf" srcId="{78F96299-0D38-7B4A-B5B7-B12F78E04110}" destId="{8A911F42-7BBA-8947-AFF9-3C34993802AC}" srcOrd="0" destOrd="0" presId="urn:microsoft.com/office/officeart/2005/8/layout/hProcess4"/>
    <dgm:cxn modelId="{97B9E152-B9BF-3445-A4FF-5A929CD76810}" type="presParOf" srcId="{78F96299-0D38-7B4A-B5B7-B12F78E04110}" destId="{7D9A76E3-902F-F64F-B21E-D71FD1BE6D50}" srcOrd="1" destOrd="0" presId="urn:microsoft.com/office/officeart/2005/8/layout/hProcess4"/>
    <dgm:cxn modelId="{79168B27-2F0A-6343-BE4E-1B87B4A07BFE}" type="presParOf" srcId="{78F96299-0D38-7B4A-B5B7-B12F78E04110}" destId="{BBD72030-B75E-1F4F-B75D-D2E9740AACBC}" srcOrd="2" destOrd="0" presId="urn:microsoft.com/office/officeart/2005/8/layout/hProcess4"/>
    <dgm:cxn modelId="{8A537C91-45EC-6745-AC17-4B9F717ABE36}" type="presParOf" srcId="{BBD72030-B75E-1F4F-B75D-D2E9740AACBC}" destId="{5443F2A4-71E3-9B4B-8245-6BB9C6820423}" srcOrd="0" destOrd="0" presId="urn:microsoft.com/office/officeart/2005/8/layout/hProcess4"/>
    <dgm:cxn modelId="{E43DA4A2-314A-0F44-99C5-CA6907C019DA}" type="presParOf" srcId="{5443F2A4-71E3-9B4B-8245-6BB9C6820423}" destId="{BBB2F406-F485-BB4A-ACFB-20C22E449AB9}" srcOrd="0" destOrd="0" presId="urn:microsoft.com/office/officeart/2005/8/layout/hProcess4"/>
    <dgm:cxn modelId="{55CFA576-4AF4-3E47-9A3B-436FBB099488}" type="presParOf" srcId="{5443F2A4-71E3-9B4B-8245-6BB9C6820423}" destId="{445C1000-95C3-EC4C-BAED-4CCFB0058676}" srcOrd="1" destOrd="0" presId="urn:microsoft.com/office/officeart/2005/8/layout/hProcess4"/>
    <dgm:cxn modelId="{5122C481-1409-3B40-83C1-5AAFBD88198D}" type="presParOf" srcId="{5443F2A4-71E3-9B4B-8245-6BB9C6820423}" destId="{87E4333A-AE40-A645-A9FC-CE46ED01FABE}" srcOrd="2" destOrd="0" presId="urn:microsoft.com/office/officeart/2005/8/layout/hProcess4"/>
    <dgm:cxn modelId="{88009B4E-1B4D-AC4A-9249-011E7E2E7A7F}" type="presParOf" srcId="{5443F2A4-71E3-9B4B-8245-6BB9C6820423}" destId="{50B8A84B-CA7C-754C-A5CB-8925C2173E28}" srcOrd="3" destOrd="0" presId="urn:microsoft.com/office/officeart/2005/8/layout/hProcess4"/>
    <dgm:cxn modelId="{1F0839B2-8729-0F43-862E-632961A3B8BE}" type="presParOf" srcId="{5443F2A4-71E3-9B4B-8245-6BB9C6820423}" destId="{FC64D269-0370-0144-A6E1-882672DDD73B}" srcOrd="4" destOrd="0" presId="urn:microsoft.com/office/officeart/2005/8/layout/hProcess4"/>
    <dgm:cxn modelId="{9EAF637A-1CEC-054E-A88F-6CAED161CCBE}" type="presParOf" srcId="{BBD72030-B75E-1F4F-B75D-D2E9740AACBC}" destId="{FFAA8007-1C3A-4748-AE89-19B53041891C}" srcOrd="1" destOrd="0" presId="urn:microsoft.com/office/officeart/2005/8/layout/hProcess4"/>
    <dgm:cxn modelId="{78E8141E-078E-EE44-B23D-ABA22F7225A7}" type="presParOf" srcId="{BBD72030-B75E-1F4F-B75D-D2E9740AACBC}" destId="{CCE3B701-E339-E146-AB74-B405598EDD90}" srcOrd="2" destOrd="0" presId="urn:microsoft.com/office/officeart/2005/8/layout/hProcess4"/>
    <dgm:cxn modelId="{6F87639B-1FEC-6046-9657-7C4C614A34A3}" type="presParOf" srcId="{CCE3B701-E339-E146-AB74-B405598EDD90}" destId="{33949CF1-EFC1-3E4B-B871-8F0B2BE77CAF}" srcOrd="0" destOrd="0" presId="urn:microsoft.com/office/officeart/2005/8/layout/hProcess4"/>
    <dgm:cxn modelId="{7F6AD0BC-FC1D-2B4B-973F-C7067DC402B2}" type="presParOf" srcId="{CCE3B701-E339-E146-AB74-B405598EDD90}" destId="{CC4F38FA-FDEE-9842-8470-8AF23151FC19}" srcOrd="1" destOrd="0" presId="urn:microsoft.com/office/officeart/2005/8/layout/hProcess4"/>
    <dgm:cxn modelId="{96F8DA71-E990-4D41-9EDF-EE33F0738340}" type="presParOf" srcId="{CCE3B701-E339-E146-AB74-B405598EDD90}" destId="{62E83862-6DCA-894A-A35E-7426C0385FCF}" srcOrd="2" destOrd="0" presId="urn:microsoft.com/office/officeart/2005/8/layout/hProcess4"/>
    <dgm:cxn modelId="{1818F97F-DD6E-AE42-8D64-535A0AB77E9A}" type="presParOf" srcId="{CCE3B701-E339-E146-AB74-B405598EDD90}" destId="{50F611C8-CA90-8F4C-A22C-F0715466D9AA}" srcOrd="3" destOrd="0" presId="urn:microsoft.com/office/officeart/2005/8/layout/hProcess4"/>
    <dgm:cxn modelId="{864CE22C-AF47-7F40-BC2D-7469A7FCC187}" type="presParOf" srcId="{CCE3B701-E339-E146-AB74-B405598EDD90}" destId="{A749B818-AFD7-D747-89D7-ED624A166407}" srcOrd="4" destOrd="0" presId="urn:microsoft.com/office/officeart/2005/8/layout/hProcess4"/>
    <dgm:cxn modelId="{BC0DFF73-D439-D94C-8EE7-DE4413356347}" type="presParOf" srcId="{BBD72030-B75E-1F4F-B75D-D2E9740AACBC}" destId="{11F38C0C-07D2-8D45-A0F8-DF56228CDEEF}" srcOrd="3" destOrd="0" presId="urn:microsoft.com/office/officeart/2005/8/layout/hProcess4"/>
    <dgm:cxn modelId="{A377360B-239A-2D4A-AA7E-26D59AEDF8E4}" type="presParOf" srcId="{BBD72030-B75E-1F4F-B75D-D2E9740AACBC}" destId="{B2F7E8C7-FC4C-804B-A636-7E7CB37613CA}" srcOrd="4" destOrd="0" presId="urn:microsoft.com/office/officeart/2005/8/layout/hProcess4"/>
    <dgm:cxn modelId="{25F6D2F2-43EB-F148-9FA7-1158B4674FE6}" type="presParOf" srcId="{B2F7E8C7-FC4C-804B-A636-7E7CB37613CA}" destId="{D9BA3E7E-3C7C-2447-B89B-97E886ED4DC0}" srcOrd="0" destOrd="0" presId="urn:microsoft.com/office/officeart/2005/8/layout/hProcess4"/>
    <dgm:cxn modelId="{6DF83290-00B4-D64E-924A-4DC5882B758E}" type="presParOf" srcId="{B2F7E8C7-FC4C-804B-A636-7E7CB37613CA}" destId="{2F140B9E-7180-B64A-9814-E6966E1A95D6}" srcOrd="1" destOrd="0" presId="urn:microsoft.com/office/officeart/2005/8/layout/hProcess4"/>
    <dgm:cxn modelId="{3C330611-6FE9-BD47-A480-473687FBFA21}" type="presParOf" srcId="{B2F7E8C7-FC4C-804B-A636-7E7CB37613CA}" destId="{29145D25-6F2F-844B-9D0B-1F0EE7ED5FCE}" srcOrd="2" destOrd="0" presId="urn:microsoft.com/office/officeart/2005/8/layout/hProcess4"/>
    <dgm:cxn modelId="{6DC01C06-16A1-FD44-B359-A617AAFAB008}" type="presParOf" srcId="{B2F7E8C7-FC4C-804B-A636-7E7CB37613CA}" destId="{F6A356FE-B213-004C-BC56-DDA537078131}" srcOrd="3" destOrd="0" presId="urn:microsoft.com/office/officeart/2005/8/layout/hProcess4"/>
    <dgm:cxn modelId="{B58E924B-E5C7-0D48-92C5-ECF14E0EA143}" type="presParOf" srcId="{B2F7E8C7-FC4C-804B-A636-7E7CB37613CA}" destId="{7DDFB415-2AB5-7743-B735-BC2DE1669C2D}" srcOrd="4" destOrd="0" presId="urn:microsoft.com/office/officeart/2005/8/layout/hProcess4"/>
    <dgm:cxn modelId="{82A5E642-FCD1-6B4B-A1E7-7F2F84D21961}" type="presParOf" srcId="{BBD72030-B75E-1F4F-B75D-D2E9740AACBC}" destId="{61A136CB-BEFA-134A-B47F-F266056FB352}" srcOrd="5" destOrd="0" presId="urn:microsoft.com/office/officeart/2005/8/layout/hProcess4"/>
    <dgm:cxn modelId="{440BA4D5-B46F-6240-9923-83FB910C51C4}" type="presParOf" srcId="{BBD72030-B75E-1F4F-B75D-D2E9740AACBC}" destId="{6A166356-8405-0A4A-AEDC-2B9AC8B8F32B}" srcOrd="6" destOrd="0" presId="urn:microsoft.com/office/officeart/2005/8/layout/hProcess4"/>
    <dgm:cxn modelId="{4703FDC4-DB79-764F-A520-C545A5BAAA32}" type="presParOf" srcId="{6A166356-8405-0A4A-AEDC-2B9AC8B8F32B}" destId="{1610A971-58F5-2143-B521-D25B8D7D2A7A}" srcOrd="0" destOrd="0" presId="urn:microsoft.com/office/officeart/2005/8/layout/hProcess4"/>
    <dgm:cxn modelId="{6E18D32C-3583-E349-92C4-6D438B8E0CD0}" type="presParOf" srcId="{6A166356-8405-0A4A-AEDC-2B9AC8B8F32B}" destId="{7B7C087E-50B1-124C-9352-E18F3992FA27}" srcOrd="1" destOrd="0" presId="urn:microsoft.com/office/officeart/2005/8/layout/hProcess4"/>
    <dgm:cxn modelId="{EFB8815D-0CEA-8147-A846-E1972434F413}" type="presParOf" srcId="{6A166356-8405-0A4A-AEDC-2B9AC8B8F32B}" destId="{EFCA5CCE-D699-4B4D-8F50-103E225890FE}" srcOrd="2" destOrd="0" presId="urn:microsoft.com/office/officeart/2005/8/layout/hProcess4"/>
    <dgm:cxn modelId="{99D1ED10-0FD3-984D-B07C-480C106F1BDA}" type="presParOf" srcId="{6A166356-8405-0A4A-AEDC-2B9AC8B8F32B}" destId="{E6683318-ADA4-8E4F-BAA9-39075D26D8C9}" srcOrd="3" destOrd="0" presId="urn:microsoft.com/office/officeart/2005/8/layout/hProcess4"/>
    <dgm:cxn modelId="{6AE5D504-E1AB-5446-BC7C-D9986359F852}" type="presParOf" srcId="{6A166356-8405-0A4A-AEDC-2B9AC8B8F32B}" destId="{37C4830A-E460-2E40-9BF5-A1005FECB26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BC6956-D2D8-AC47-A33A-A6F9F14E5ED4}" type="doc">
      <dgm:prSet loTypeId="urn:microsoft.com/office/officeart/2005/8/layout/gear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5EA6DA5D-BE57-FE47-9EBE-209CE9C7E449}">
      <dgm:prSet phldrT="[Testo]" custT="1"/>
      <dgm:spPr/>
      <dgm:t>
        <a:bodyPr/>
        <a:lstStyle/>
        <a:p>
          <a:r>
            <a:rPr lang="it-IT" sz="2000" b="1" dirty="0"/>
            <a:t>Supplementi specifici</a:t>
          </a:r>
        </a:p>
      </dgm:t>
    </dgm:pt>
    <dgm:pt modelId="{BBE49DEB-9DD8-D14E-9191-0FE684985AB3}" type="parTrans" cxnId="{C1D71390-6CB5-0D4F-BEA8-D966100C87D3}">
      <dgm:prSet/>
      <dgm:spPr/>
      <dgm:t>
        <a:bodyPr/>
        <a:lstStyle/>
        <a:p>
          <a:endParaRPr lang="it-IT" sz="1800"/>
        </a:p>
      </dgm:t>
    </dgm:pt>
    <dgm:pt modelId="{A881CC56-CE81-4B4C-9260-96D6E9AD4124}" type="sibTrans" cxnId="{C1D71390-6CB5-0D4F-BEA8-D966100C87D3}">
      <dgm:prSet/>
      <dgm:spPr/>
      <dgm:t>
        <a:bodyPr/>
        <a:lstStyle/>
        <a:p>
          <a:endParaRPr lang="it-IT" sz="1800"/>
        </a:p>
      </dgm:t>
    </dgm:pt>
    <dgm:pt modelId="{1707C75B-97C3-C145-8800-63ED49E7D963}">
      <dgm:prSet phldrT="[Testo]" custT="1"/>
      <dgm:spPr/>
      <dgm:t>
        <a:bodyPr/>
        <a:lstStyle/>
        <a:p>
          <a:r>
            <a:rPr lang="it-IT" sz="2000" b="1" dirty="0"/>
            <a:t>Esigenze pz fragile</a:t>
          </a:r>
        </a:p>
      </dgm:t>
    </dgm:pt>
    <dgm:pt modelId="{8C9E82F4-DE08-FA47-AE80-FBCD49C413EE}" type="parTrans" cxnId="{C3F49C4D-EF76-134C-81BD-DC9FC6C00C84}">
      <dgm:prSet/>
      <dgm:spPr/>
      <dgm:t>
        <a:bodyPr/>
        <a:lstStyle/>
        <a:p>
          <a:endParaRPr lang="it-IT" sz="1800"/>
        </a:p>
      </dgm:t>
    </dgm:pt>
    <dgm:pt modelId="{A7630DF9-6FA7-CA41-8C40-36D440BDD8A5}" type="sibTrans" cxnId="{C3F49C4D-EF76-134C-81BD-DC9FC6C00C84}">
      <dgm:prSet/>
      <dgm:spPr/>
      <dgm:t>
        <a:bodyPr/>
        <a:lstStyle/>
        <a:p>
          <a:endParaRPr lang="it-IT" sz="1800"/>
        </a:p>
      </dgm:t>
    </dgm:pt>
    <dgm:pt modelId="{94373FFD-AA5F-0F46-8CA3-6B7A9ADBE298}">
      <dgm:prSet phldrT="[Testo]" custT="1"/>
      <dgm:spPr/>
      <dgm:t>
        <a:bodyPr/>
        <a:lstStyle/>
        <a:p>
          <a:r>
            <a:rPr lang="it-IT" sz="1600" b="1" dirty="0"/>
            <a:t>Rialimentazione di progressione </a:t>
          </a:r>
        </a:p>
      </dgm:t>
    </dgm:pt>
    <dgm:pt modelId="{8C6AAB63-F6A2-AF46-8529-233D3871EF5B}" type="parTrans" cxnId="{8EA51C16-4BE6-484D-A8D6-47D86616F9E7}">
      <dgm:prSet/>
      <dgm:spPr/>
      <dgm:t>
        <a:bodyPr/>
        <a:lstStyle/>
        <a:p>
          <a:endParaRPr lang="it-IT" sz="1800"/>
        </a:p>
      </dgm:t>
    </dgm:pt>
    <dgm:pt modelId="{C0254ACD-DB0B-D149-B401-1F5965B4B4C5}" type="sibTrans" cxnId="{8EA51C16-4BE6-484D-A8D6-47D86616F9E7}">
      <dgm:prSet/>
      <dgm:spPr/>
      <dgm:t>
        <a:bodyPr/>
        <a:lstStyle/>
        <a:p>
          <a:endParaRPr lang="it-IT" sz="1800"/>
        </a:p>
      </dgm:t>
    </dgm:pt>
    <dgm:pt modelId="{410A2349-27F5-8841-883B-D89AF6ED0528}">
      <dgm:prSet/>
      <dgm:spPr/>
      <dgm:t>
        <a:bodyPr/>
        <a:lstStyle/>
        <a:p>
          <a:endParaRPr lang="it-IT" sz="1800"/>
        </a:p>
      </dgm:t>
    </dgm:pt>
    <dgm:pt modelId="{8239F754-5214-0341-B28D-D70AFC25C405}" type="parTrans" cxnId="{5A77622E-F993-FE41-B56F-315B8711D0BD}">
      <dgm:prSet/>
      <dgm:spPr/>
      <dgm:t>
        <a:bodyPr/>
        <a:lstStyle/>
        <a:p>
          <a:endParaRPr lang="it-IT" sz="1800"/>
        </a:p>
      </dgm:t>
    </dgm:pt>
    <dgm:pt modelId="{548B0505-8F5C-7C4A-805E-0912B701E917}" type="sibTrans" cxnId="{5A77622E-F993-FE41-B56F-315B8711D0BD}">
      <dgm:prSet/>
      <dgm:spPr/>
      <dgm:t>
        <a:bodyPr/>
        <a:lstStyle/>
        <a:p>
          <a:endParaRPr lang="it-IT" sz="1800"/>
        </a:p>
      </dgm:t>
    </dgm:pt>
    <dgm:pt modelId="{226587E8-CD05-A046-AD02-68DFA772FEA6}" type="pres">
      <dgm:prSet presAssocID="{BBBC6956-D2D8-AC47-A33A-A6F9F14E5ED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B5611E7-7703-7A42-B5F6-C302CFE04D51}" type="pres">
      <dgm:prSet presAssocID="{5EA6DA5D-BE57-FE47-9EBE-209CE9C7E449}" presName="gear1" presStyleLbl="node1" presStyleIdx="0" presStyleCnt="3" custScaleY="90964" custLinFactNeighborX="-3486" custLinFactNeighborY="-3486">
        <dgm:presLayoutVars>
          <dgm:chMax val="1"/>
          <dgm:bulletEnabled val="1"/>
        </dgm:presLayoutVars>
      </dgm:prSet>
      <dgm:spPr/>
    </dgm:pt>
    <dgm:pt modelId="{9ABDFC03-B89A-7F4E-9E6A-A952C8EA68C3}" type="pres">
      <dgm:prSet presAssocID="{5EA6DA5D-BE57-FE47-9EBE-209CE9C7E449}" presName="gear1srcNode" presStyleLbl="node1" presStyleIdx="0" presStyleCnt="3"/>
      <dgm:spPr/>
    </dgm:pt>
    <dgm:pt modelId="{4A3C3D00-64A5-4744-B162-8C144AB6A5D4}" type="pres">
      <dgm:prSet presAssocID="{5EA6DA5D-BE57-FE47-9EBE-209CE9C7E449}" presName="gear1dstNode" presStyleLbl="node1" presStyleIdx="0" presStyleCnt="3"/>
      <dgm:spPr/>
    </dgm:pt>
    <dgm:pt modelId="{8CD43402-84B6-EC49-A993-0B4892653393}" type="pres">
      <dgm:prSet presAssocID="{1707C75B-97C3-C145-8800-63ED49E7D963}" presName="gear2" presStyleLbl="node1" presStyleIdx="1" presStyleCnt="3">
        <dgm:presLayoutVars>
          <dgm:chMax val="1"/>
          <dgm:bulletEnabled val="1"/>
        </dgm:presLayoutVars>
      </dgm:prSet>
      <dgm:spPr/>
    </dgm:pt>
    <dgm:pt modelId="{F6BAFE82-7FC9-E440-ADB6-F9376EAF1E87}" type="pres">
      <dgm:prSet presAssocID="{1707C75B-97C3-C145-8800-63ED49E7D963}" presName="gear2srcNode" presStyleLbl="node1" presStyleIdx="1" presStyleCnt="3"/>
      <dgm:spPr/>
    </dgm:pt>
    <dgm:pt modelId="{D7F4FC13-D980-E041-A3B9-31092491A49B}" type="pres">
      <dgm:prSet presAssocID="{1707C75B-97C3-C145-8800-63ED49E7D963}" presName="gear2dstNode" presStyleLbl="node1" presStyleIdx="1" presStyleCnt="3"/>
      <dgm:spPr/>
    </dgm:pt>
    <dgm:pt modelId="{09B6156C-D89A-B64B-9502-378949BCDBC9}" type="pres">
      <dgm:prSet presAssocID="{94373FFD-AA5F-0F46-8CA3-6B7A9ADBE298}" presName="gear3" presStyleLbl="node1" presStyleIdx="2" presStyleCnt="3" custScaleX="113582" custScaleY="114033" custLinFactNeighborX="3996" custLinFactNeighborY="666"/>
      <dgm:spPr/>
    </dgm:pt>
    <dgm:pt modelId="{34643AAB-D3B5-2241-9C6D-2363CA450FEE}" type="pres">
      <dgm:prSet presAssocID="{94373FFD-AA5F-0F46-8CA3-6B7A9ADBE29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EA2ADBF-10D0-1D4F-BA60-3664421EE62D}" type="pres">
      <dgm:prSet presAssocID="{94373FFD-AA5F-0F46-8CA3-6B7A9ADBE298}" presName="gear3srcNode" presStyleLbl="node1" presStyleIdx="2" presStyleCnt="3"/>
      <dgm:spPr/>
    </dgm:pt>
    <dgm:pt modelId="{560905D0-43A3-E54F-93E6-C9678C97A411}" type="pres">
      <dgm:prSet presAssocID="{94373FFD-AA5F-0F46-8CA3-6B7A9ADBE298}" presName="gear3dstNode" presStyleLbl="node1" presStyleIdx="2" presStyleCnt="3"/>
      <dgm:spPr/>
    </dgm:pt>
    <dgm:pt modelId="{6FFBF3F0-F824-1D42-9CBD-D40A3513BAD9}" type="pres">
      <dgm:prSet presAssocID="{A881CC56-CE81-4B4C-9260-96D6E9AD4124}" presName="connector1" presStyleLbl="sibTrans2D1" presStyleIdx="0" presStyleCnt="3" custLinFactNeighborX="-6964" custLinFactNeighborY="-5000"/>
      <dgm:spPr/>
    </dgm:pt>
    <dgm:pt modelId="{CB370FD6-A74D-CE48-9F71-30785CE0591A}" type="pres">
      <dgm:prSet presAssocID="{A7630DF9-6FA7-CA41-8C40-36D440BDD8A5}" presName="connector2" presStyleLbl="sibTrans2D1" presStyleIdx="1" presStyleCnt="3"/>
      <dgm:spPr/>
    </dgm:pt>
    <dgm:pt modelId="{8BA67C4F-CF1E-AD43-8C37-909F72BB544B}" type="pres">
      <dgm:prSet presAssocID="{C0254ACD-DB0B-D149-B401-1F5965B4B4C5}" presName="connector3" presStyleLbl="sibTrans2D1" presStyleIdx="2" presStyleCnt="3"/>
      <dgm:spPr/>
    </dgm:pt>
  </dgm:ptLst>
  <dgm:cxnLst>
    <dgm:cxn modelId="{8EA51C16-4BE6-484D-A8D6-47D86616F9E7}" srcId="{BBBC6956-D2D8-AC47-A33A-A6F9F14E5ED4}" destId="{94373FFD-AA5F-0F46-8CA3-6B7A9ADBE298}" srcOrd="2" destOrd="0" parTransId="{8C6AAB63-F6A2-AF46-8529-233D3871EF5B}" sibTransId="{C0254ACD-DB0B-D149-B401-1F5965B4B4C5}"/>
    <dgm:cxn modelId="{49BECC27-5837-1A4F-BCE3-9AA04768481F}" type="presOf" srcId="{94373FFD-AA5F-0F46-8CA3-6B7A9ADBE298}" destId="{560905D0-43A3-E54F-93E6-C9678C97A411}" srcOrd="3" destOrd="0" presId="urn:microsoft.com/office/officeart/2005/8/layout/gear1"/>
    <dgm:cxn modelId="{8703FD29-C394-2544-83F9-1B48E7630103}" type="presOf" srcId="{1707C75B-97C3-C145-8800-63ED49E7D963}" destId="{F6BAFE82-7FC9-E440-ADB6-F9376EAF1E87}" srcOrd="1" destOrd="0" presId="urn:microsoft.com/office/officeart/2005/8/layout/gear1"/>
    <dgm:cxn modelId="{5A77622E-F993-FE41-B56F-315B8711D0BD}" srcId="{BBBC6956-D2D8-AC47-A33A-A6F9F14E5ED4}" destId="{410A2349-27F5-8841-883B-D89AF6ED0528}" srcOrd="3" destOrd="0" parTransId="{8239F754-5214-0341-B28D-D70AFC25C405}" sibTransId="{548B0505-8F5C-7C4A-805E-0912B701E917}"/>
    <dgm:cxn modelId="{F3C4A83A-A55F-B24B-9AA1-C5571CD9A827}" type="presOf" srcId="{BBBC6956-D2D8-AC47-A33A-A6F9F14E5ED4}" destId="{226587E8-CD05-A046-AD02-68DFA772FEA6}" srcOrd="0" destOrd="0" presId="urn:microsoft.com/office/officeart/2005/8/layout/gear1"/>
    <dgm:cxn modelId="{D0386847-B118-BB40-9498-1E91A45DB378}" type="presOf" srcId="{5EA6DA5D-BE57-FE47-9EBE-209CE9C7E449}" destId="{AB5611E7-7703-7A42-B5F6-C302CFE04D51}" srcOrd="0" destOrd="0" presId="urn:microsoft.com/office/officeart/2005/8/layout/gear1"/>
    <dgm:cxn modelId="{C3F49C4D-EF76-134C-81BD-DC9FC6C00C84}" srcId="{BBBC6956-D2D8-AC47-A33A-A6F9F14E5ED4}" destId="{1707C75B-97C3-C145-8800-63ED49E7D963}" srcOrd="1" destOrd="0" parTransId="{8C9E82F4-DE08-FA47-AE80-FBCD49C413EE}" sibTransId="{A7630DF9-6FA7-CA41-8C40-36D440BDD8A5}"/>
    <dgm:cxn modelId="{33800054-7AC6-714D-9350-107BF5B083A2}" type="presOf" srcId="{C0254ACD-DB0B-D149-B401-1F5965B4B4C5}" destId="{8BA67C4F-CF1E-AD43-8C37-909F72BB544B}" srcOrd="0" destOrd="0" presId="urn:microsoft.com/office/officeart/2005/8/layout/gear1"/>
    <dgm:cxn modelId="{2AE43B56-85F8-204C-B5A3-D7FBD398D1C5}" type="presOf" srcId="{A7630DF9-6FA7-CA41-8C40-36D440BDD8A5}" destId="{CB370FD6-A74D-CE48-9F71-30785CE0591A}" srcOrd="0" destOrd="0" presId="urn:microsoft.com/office/officeart/2005/8/layout/gear1"/>
    <dgm:cxn modelId="{0BC0E185-7020-4C4F-B62E-42699546FC06}" type="presOf" srcId="{A881CC56-CE81-4B4C-9260-96D6E9AD4124}" destId="{6FFBF3F0-F824-1D42-9CBD-D40A3513BAD9}" srcOrd="0" destOrd="0" presId="urn:microsoft.com/office/officeart/2005/8/layout/gear1"/>
    <dgm:cxn modelId="{C1D71390-6CB5-0D4F-BEA8-D966100C87D3}" srcId="{BBBC6956-D2D8-AC47-A33A-A6F9F14E5ED4}" destId="{5EA6DA5D-BE57-FE47-9EBE-209CE9C7E449}" srcOrd="0" destOrd="0" parTransId="{BBE49DEB-9DD8-D14E-9191-0FE684985AB3}" sibTransId="{A881CC56-CE81-4B4C-9260-96D6E9AD4124}"/>
    <dgm:cxn modelId="{D61B4BA7-31AC-524B-A491-E02D5DF25D50}" type="presOf" srcId="{5EA6DA5D-BE57-FE47-9EBE-209CE9C7E449}" destId="{4A3C3D00-64A5-4744-B162-8C144AB6A5D4}" srcOrd="2" destOrd="0" presId="urn:microsoft.com/office/officeart/2005/8/layout/gear1"/>
    <dgm:cxn modelId="{14B5DDAA-0239-4A45-BCD8-81ED1C0D7E93}" type="presOf" srcId="{5EA6DA5D-BE57-FE47-9EBE-209CE9C7E449}" destId="{9ABDFC03-B89A-7F4E-9E6A-A952C8EA68C3}" srcOrd="1" destOrd="0" presId="urn:microsoft.com/office/officeart/2005/8/layout/gear1"/>
    <dgm:cxn modelId="{282A68B7-F23C-FC42-B8BE-2F6CDF9F785F}" type="presOf" srcId="{94373FFD-AA5F-0F46-8CA3-6B7A9ADBE298}" destId="{09B6156C-D89A-B64B-9502-378949BCDBC9}" srcOrd="0" destOrd="0" presId="urn:microsoft.com/office/officeart/2005/8/layout/gear1"/>
    <dgm:cxn modelId="{584B7BBD-983A-DD48-960B-7F26862F5FC2}" type="presOf" srcId="{1707C75B-97C3-C145-8800-63ED49E7D963}" destId="{8CD43402-84B6-EC49-A993-0B4892653393}" srcOrd="0" destOrd="0" presId="urn:microsoft.com/office/officeart/2005/8/layout/gear1"/>
    <dgm:cxn modelId="{A166BEC9-5D0D-8D45-B5A9-A4D571663A83}" type="presOf" srcId="{94373FFD-AA5F-0F46-8CA3-6B7A9ADBE298}" destId="{34643AAB-D3B5-2241-9C6D-2363CA450FEE}" srcOrd="1" destOrd="0" presId="urn:microsoft.com/office/officeart/2005/8/layout/gear1"/>
    <dgm:cxn modelId="{DDA899D9-22BB-9346-97B9-82E7601F40A3}" type="presOf" srcId="{1707C75B-97C3-C145-8800-63ED49E7D963}" destId="{D7F4FC13-D980-E041-A3B9-31092491A49B}" srcOrd="2" destOrd="0" presId="urn:microsoft.com/office/officeart/2005/8/layout/gear1"/>
    <dgm:cxn modelId="{0EC63AF8-16C2-1240-B14D-C826D0367EC2}" type="presOf" srcId="{94373FFD-AA5F-0F46-8CA3-6B7A9ADBE298}" destId="{6EA2ADBF-10D0-1D4F-BA60-3664421EE62D}" srcOrd="2" destOrd="0" presId="urn:microsoft.com/office/officeart/2005/8/layout/gear1"/>
    <dgm:cxn modelId="{03E83963-D381-6745-BF05-10E266659715}" type="presParOf" srcId="{226587E8-CD05-A046-AD02-68DFA772FEA6}" destId="{AB5611E7-7703-7A42-B5F6-C302CFE04D51}" srcOrd="0" destOrd="0" presId="urn:microsoft.com/office/officeart/2005/8/layout/gear1"/>
    <dgm:cxn modelId="{F2E46944-AA1A-584B-9A28-97E5451C6FD4}" type="presParOf" srcId="{226587E8-CD05-A046-AD02-68DFA772FEA6}" destId="{9ABDFC03-B89A-7F4E-9E6A-A952C8EA68C3}" srcOrd="1" destOrd="0" presId="urn:microsoft.com/office/officeart/2005/8/layout/gear1"/>
    <dgm:cxn modelId="{EF540F41-92C1-FA41-82BF-D7B8CA043AF1}" type="presParOf" srcId="{226587E8-CD05-A046-AD02-68DFA772FEA6}" destId="{4A3C3D00-64A5-4744-B162-8C144AB6A5D4}" srcOrd="2" destOrd="0" presId="urn:microsoft.com/office/officeart/2005/8/layout/gear1"/>
    <dgm:cxn modelId="{20E2F77B-E796-3045-9B46-D0A2405F6BB9}" type="presParOf" srcId="{226587E8-CD05-A046-AD02-68DFA772FEA6}" destId="{8CD43402-84B6-EC49-A993-0B4892653393}" srcOrd="3" destOrd="0" presId="urn:microsoft.com/office/officeart/2005/8/layout/gear1"/>
    <dgm:cxn modelId="{07EFC69F-DF14-8747-96F2-1A921D1C3021}" type="presParOf" srcId="{226587E8-CD05-A046-AD02-68DFA772FEA6}" destId="{F6BAFE82-7FC9-E440-ADB6-F9376EAF1E87}" srcOrd="4" destOrd="0" presId="urn:microsoft.com/office/officeart/2005/8/layout/gear1"/>
    <dgm:cxn modelId="{694D753E-D084-CF47-9AB4-F155FA13C266}" type="presParOf" srcId="{226587E8-CD05-A046-AD02-68DFA772FEA6}" destId="{D7F4FC13-D980-E041-A3B9-31092491A49B}" srcOrd="5" destOrd="0" presId="urn:microsoft.com/office/officeart/2005/8/layout/gear1"/>
    <dgm:cxn modelId="{ADE0E291-3117-8941-8AAB-A21D83C6A28F}" type="presParOf" srcId="{226587E8-CD05-A046-AD02-68DFA772FEA6}" destId="{09B6156C-D89A-B64B-9502-378949BCDBC9}" srcOrd="6" destOrd="0" presId="urn:microsoft.com/office/officeart/2005/8/layout/gear1"/>
    <dgm:cxn modelId="{D9732387-28B9-3340-B022-74A79AD3187C}" type="presParOf" srcId="{226587E8-CD05-A046-AD02-68DFA772FEA6}" destId="{34643AAB-D3B5-2241-9C6D-2363CA450FEE}" srcOrd="7" destOrd="0" presId="urn:microsoft.com/office/officeart/2005/8/layout/gear1"/>
    <dgm:cxn modelId="{50740402-3319-9F4A-B0FF-38B9D5AC5DCB}" type="presParOf" srcId="{226587E8-CD05-A046-AD02-68DFA772FEA6}" destId="{6EA2ADBF-10D0-1D4F-BA60-3664421EE62D}" srcOrd="8" destOrd="0" presId="urn:microsoft.com/office/officeart/2005/8/layout/gear1"/>
    <dgm:cxn modelId="{8A73999D-77F8-7340-ADFB-33957BD04EA4}" type="presParOf" srcId="{226587E8-CD05-A046-AD02-68DFA772FEA6}" destId="{560905D0-43A3-E54F-93E6-C9678C97A411}" srcOrd="9" destOrd="0" presId="urn:microsoft.com/office/officeart/2005/8/layout/gear1"/>
    <dgm:cxn modelId="{49BAB51E-6AC3-8743-9F9C-05B532D781D7}" type="presParOf" srcId="{226587E8-CD05-A046-AD02-68DFA772FEA6}" destId="{6FFBF3F0-F824-1D42-9CBD-D40A3513BAD9}" srcOrd="10" destOrd="0" presId="urn:microsoft.com/office/officeart/2005/8/layout/gear1"/>
    <dgm:cxn modelId="{6F07E614-00C5-FB43-A756-DF77A4BBD8B2}" type="presParOf" srcId="{226587E8-CD05-A046-AD02-68DFA772FEA6}" destId="{CB370FD6-A74D-CE48-9F71-30785CE0591A}" srcOrd="11" destOrd="0" presId="urn:microsoft.com/office/officeart/2005/8/layout/gear1"/>
    <dgm:cxn modelId="{6912A9BC-C503-1C42-B29E-DCD6F6A3C7AA}" type="presParOf" srcId="{226587E8-CD05-A046-AD02-68DFA772FEA6}" destId="{8BA67C4F-CF1E-AD43-8C37-909F72BB544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C1000-95C3-EC4C-BAED-4CCFB0058676}">
      <dsp:nvSpPr>
        <dsp:cNvPr id="0" name=""/>
        <dsp:cNvSpPr/>
      </dsp:nvSpPr>
      <dsp:spPr>
        <a:xfrm>
          <a:off x="151091" y="1981723"/>
          <a:ext cx="2456916" cy="20264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600" kern="1200" dirty="0">
              <a:latin typeface="Georgia" panose="02040502050405020303" pitchFamily="18" charset="0"/>
            </a:rPr>
            <a:t>Peso, altezza, IMC, circonferenza vita, ma soprattutto composizione corporea mediante </a:t>
          </a:r>
          <a:r>
            <a:rPr lang="it-IT" sz="1600" kern="1200" dirty="0" err="1">
              <a:latin typeface="Georgia" panose="02040502050405020303" pitchFamily="18" charset="0"/>
            </a:rPr>
            <a:t>bioimpedenziometriao</a:t>
          </a:r>
          <a:r>
            <a:rPr lang="it-IT" sz="1600" kern="1200" dirty="0">
              <a:latin typeface="Georgia" panose="02040502050405020303" pitchFamily="18" charset="0"/>
            </a:rPr>
            <a:t> </a:t>
          </a:r>
          <a:r>
            <a:rPr lang="it-IT" sz="1600" kern="1200" dirty="0" err="1">
              <a:latin typeface="Georgia" panose="02040502050405020303" pitchFamily="18" charset="0"/>
            </a:rPr>
            <a:t>DeXA</a:t>
          </a:r>
          <a:r>
            <a:rPr lang="it-IT" sz="1600" kern="1200" dirty="0">
              <a:latin typeface="Georgia" panose="02040502050405020303" pitchFamily="18" charset="0"/>
            </a:rPr>
            <a:t> o Calorimetria</a:t>
          </a:r>
          <a:endParaRPr lang="it-IT" sz="1600" kern="1200" dirty="0"/>
        </a:p>
      </dsp:txBody>
      <dsp:txXfrm>
        <a:off x="197725" y="2028357"/>
        <a:ext cx="2363648" cy="1498936"/>
      </dsp:txXfrm>
    </dsp:sp>
    <dsp:sp modelId="{FFAA8007-1C3A-4748-AE89-19B53041891C}">
      <dsp:nvSpPr>
        <dsp:cNvPr id="0" name=""/>
        <dsp:cNvSpPr/>
      </dsp:nvSpPr>
      <dsp:spPr>
        <a:xfrm>
          <a:off x="1270032" y="2604855"/>
          <a:ext cx="2761666" cy="2761666"/>
        </a:xfrm>
        <a:prstGeom prst="leftCircularArrow">
          <a:avLst>
            <a:gd name="adj1" fmla="val 3200"/>
            <a:gd name="adj2" fmla="val 394288"/>
            <a:gd name="adj3" fmla="val 1645428"/>
            <a:gd name="adj4" fmla="val 8500118"/>
            <a:gd name="adj5" fmla="val 373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B8A84B-CA7C-754C-A5CB-8925C2173E28}">
      <dsp:nvSpPr>
        <dsp:cNvPr id="0" name=""/>
        <dsp:cNvSpPr/>
      </dsp:nvSpPr>
      <dsp:spPr>
        <a:xfrm>
          <a:off x="550837" y="3914231"/>
          <a:ext cx="2183926" cy="8684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latin typeface="Georgia" panose="02040502050405020303" pitchFamily="18" charset="0"/>
            </a:rPr>
            <a:t>Valutazione antropometrica</a:t>
          </a:r>
          <a:r>
            <a:rPr lang="it-IT" sz="1600" kern="1200" dirty="0">
              <a:latin typeface="Georgia" panose="02040502050405020303" pitchFamily="18" charset="0"/>
            </a:rPr>
            <a:t> </a:t>
          </a:r>
          <a:endParaRPr lang="it-IT" sz="1600" kern="1200" dirty="0"/>
        </a:p>
      </dsp:txBody>
      <dsp:txXfrm>
        <a:off x="576274" y="3939668"/>
        <a:ext cx="2133052" cy="817601"/>
      </dsp:txXfrm>
    </dsp:sp>
    <dsp:sp modelId="{CC4F38FA-FDEE-9842-8470-8AF23151FC19}">
      <dsp:nvSpPr>
        <dsp:cNvPr id="0" name=""/>
        <dsp:cNvSpPr/>
      </dsp:nvSpPr>
      <dsp:spPr>
        <a:xfrm>
          <a:off x="3155649" y="1879718"/>
          <a:ext cx="2456916" cy="2229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600" kern="1200" dirty="0">
              <a:latin typeface="Georgia" panose="02040502050405020303" pitchFamily="18" charset="0"/>
            </a:rPr>
            <a:t>MNA </a:t>
          </a:r>
          <a:r>
            <a:rPr lang="it-IT" sz="1400" i="1" kern="1200" dirty="0">
              <a:latin typeface="Georgia" panose="02040502050405020303" pitchFamily="18" charset="0"/>
            </a:rPr>
            <a:t>(Mini </a:t>
          </a:r>
          <a:r>
            <a:rPr lang="it-IT" sz="1400" i="1" kern="1200" dirty="0" err="1">
              <a:latin typeface="Georgia" panose="02040502050405020303" pitchFamily="18" charset="0"/>
            </a:rPr>
            <a:t>Nutritional</a:t>
          </a:r>
          <a:r>
            <a:rPr lang="it-IT" sz="1400" i="1" kern="1200" dirty="0">
              <a:latin typeface="Georgia" panose="02040502050405020303" pitchFamily="18" charset="0"/>
            </a:rPr>
            <a:t> </a:t>
          </a:r>
          <a:r>
            <a:rPr lang="it-IT" sz="1400" i="1" kern="1200" dirty="0" err="1">
              <a:latin typeface="Georgia" panose="02040502050405020303" pitchFamily="18" charset="0"/>
            </a:rPr>
            <a:t>Assessment</a:t>
          </a:r>
          <a:r>
            <a:rPr lang="it-IT" sz="1400" i="1" kern="1200" dirty="0">
              <a:latin typeface="Georgia" panose="02040502050405020303" pitchFamily="18" charset="0"/>
            </a:rPr>
            <a:t>), </a:t>
          </a:r>
          <a:r>
            <a:rPr lang="it-IT" sz="1600" kern="1200" dirty="0">
              <a:latin typeface="Georgia" panose="02040502050405020303" pitchFamily="18" charset="0"/>
            </a:rPr>
            <a:t>SGA </a:t>
          </a:r>
          <a:r>
            <a:rPr lang="it-IT" sz="1400" i="1" kern="1200" dirty="0">
              <a:latin typeface="Georgia" panose="02040502050405020303" pitchFamily="18" charset="0"/>
            </a:rPr>
            <a:t>(</a:t>
          </a:r>
          <a:r>
            <a:rPr lang="it-IT" sz="1400" i="1" kern="1200" dirty="0" err="1">
              <a:latin typeface="Georgia" panose="02040502050405020303" pitchFamily="18" charset="0"/>
            </a:rPr>
            <a:t>Subjective</a:t>
          </a:r>
          <a:r>
            <a:rPr lang="it-IT" sz="1400" i="1" kern="1200" dirty="0">
              <a:latin typeface="Georgia" panose="02040502050405020303" pitchFamily="18" charset="0"/>
            </a:rPr>
            <a:t> Global </a:t>
          </a:r>
          <a:r>
            <a:rPr lang="it-IT" sz="1400" i="1" kern="1200" dirty="0" err="1">
              <a:latin typeface="Georgia" panose="02040502050405020303" pitchFamily="18" charset="0"/>
            </a:rPr>
            <a:t>Assessment</a:t>
          </a:r>
          <a:r>
            <a:rPr lang="it-IT" sz="1400" i="1" kern="1200" dirty="0">
              <a:latin typeface="Georgia" panose="02040502050405020303" pitchFamily="18" charset="0"/>
            </a:rPr>
            <a:t>) </a:t>
          </a:r>
          <a:r>
            <a:rPr lang="it-IT" sz="1600" kern="1200" dirty="0">
              <a:latin typeface="Georgia" panose="02040502050405020303" pitchFamily="18" charset="0"/>
            </a:rPr>
            <a:t>o criteri GLIM per la diagnosi di malnutrizione</a:t>
          </a:r>
          <a:endParaRPr lang="it-IT" sz="1600" kern="1200" dirty="0"/>
        </a:p>
      </dsp:txBody>
      <dsp:txXfrm>
        <a:off x="3206945" y="2408658"/>
        <a:ext cx="2354324" cy="1648769"/>
      </dsp:txXfrm>
    </dsp:sp>
    <dsp:sp modelId="{11F38C0C-07D2-8D45-A0F8-DF56228CDEEF}">
      <dsp:nvSpPr>
        <dsp:cNvPr id="0" name=""/>
        <dsp:cNvSpPr/>
      </dsp:nvSpPr>
      <dsp:spPr>
        <a:xfrm>
          <a:off x="4511928" y="728210"/>
          <a:ext cx="3045764" cy="3045764"/>
        </a:xfrm>
        <a:prstGeom prst="circularArrow">
          <a:avLst>
            <a:gd name="adj1" fmla="val 2902"/>
            <a:gd name="adj2" fmla="val 355006"/>
            <a:gd name="adj3" fmla="val 19468341"/>
            <a:gd name="adj4" fmla="val 12574369"/>
            <a:gd name="adj5" fmla="val 338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611C8-CA90-8F4C-A22C-F0715466D9AA}">
      <dsp:nvSpPr>
        <dsp:cNvPr id="0" name=""/>
        <dsp:cNvSpPr/>
      </dsp:nvSpPr>
      <dsp:spPr>
        <a:xfrm>
          <a:off x="3701630" y="1546762"/>
          <a:ext cx="2183926" cy="8684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latin typeface="Georgia" panose="02040502050405020303" pitchFamily="18" charset="0"/>
            </a:rPr>
            <a:t>Valutazione dello stato nutrizionale</a:t>
          </a:r>
          <a:r>
            <a:rPr lang="it-IT" sz="1600" kern="1200" dirty="0">
              <a:latin typeface="Georgia" panose="02040502050405020303" pitchFamily="18" charset="0"/>
            </a:rPr>
            <a:t> </a:t>
          </a:r>
          <a:endParaRPr lang="it-IT" sz="1600" kern="1200" dirty="0"/>
        </a:p>
      </dsp:txBody>
      <dsp:txXfrm>
        <a:off x="3727067" y="1572199"/>
        <a:ext cx="2133052" cy="817601"/>
      </dsp:txXfrm>
    </dsp:sp>
    <dsp:sp modelId="{2F140B9E-7180-B64A-9814-E6966E1A95D6}">
      <dsp:nvSpPr>
        <dsp:cNvPr id="0" name=""/>
        <dsp:cNvSpPr/>
      </dsp:nvSpPr>
      <dsp:spPr>
        <a:xfrm>
          <a:off x="6306442" y="1766563"/>
          <a:ext cx="2456916" cy="24598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600" kern="1200" dirty="0">
              <a:latin typeface="Georgia" panose="02040502050405020303" pitchFamily="18" charset="0"/>
            </a:rPr>
            <a:t>Rilevare deficit di micronutrienti </a:t>
          </a:r>
          <a:r>
            <a:rPr lang="it-IT" sz="1400" i="1" kern="1200" dirty="0">
              <a:latin typeface="Georgia" panose="02040502050405020303" pitchFamily="18" charset="0"/>
            </a:rPr>
            <a:t>(vitamina D, vitamina B12, folati, ferro, zinco, calcio), </a:t>
          </a:r>
          <a:r>
            <a:rPr lang="it-IT" sz="1600" kern="1200" dirty="0">
              <a:latin typeface="Georgia" panose="02040502050405020303" pitchFamily="18" charset="0"/>
            </a:rPr>
            <a:t>parametri infiammatori </a:t>
          </a:r>
          <a:r>
            <a:rPr lang="it-IT" sz="1400" i="1" kern="1200" dirty="0">
              <a:latin typeface="Georgia" panose="02040502050405020303" pitchFamily="18" charset="0"/>
            </a:rPr>
            <a:t>(PCR, albumina), </a:t>
          </a:r>
          <a:r>
            <a:rPr lang="it-IT" sz="1600" kern="1200" dirty="0">
              <a:latin typeface="Georgia" panose="02040502050405020303" pitchFamily="18" charset="0"/>
            </a:rPr>
            <a:t>funzione renale ed epatica</a:t>
          </a:r>
          <a:endParaRPr lang="it-IT" sz="1600" kern="1200" dirty="0"/>
        </a:p>
      </dsp:txBody>
      <dsp:txXfrm>
        <a:off x="6363050" y="1823171"/>
        <a:ext cx="2343700" cy="1819529"/>
      </dsp:txXfrm>
    </dsp:sp>
    <dsp:sp modelId="{61A136CB-BEFA-134A-B47F-F266056FB352}">
      <dsp:nvSpPr>
        <dsp:cNvPr id="0" name=""/>
        <dsp:cNvSpPr/>
      </dsp:nvSpPr>
      <dsp:spPr>
        <a:xfrm>
          <a:off x="7547507" y="2632412"/>
          <a:ext cx="2786497" cy="2786497"/>
        </a:xfrm>
        <a:prstGeom prst="leftCircularArrow">
          <a:avLst>
            <a:gd name="adj1" fmla="val 3172"/>
            <a:gd name="adj2" fmla="val 390511"/>
            <a:gd name="adj3" fmla="val 1640948"/>
            <a:gd name="adj4" fmla="val 8499415"/>
            <a:gd name="adj5" fmla="val 370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A356FE-B213-004C-BC56-DDA537078131}">
      <dsp:nvSpPr>
        <dsp:cNvPr id="0" name=""/>
        <dsp:cNvSpPr/>
      </dsp:nvSpPr>
      <dsp:spPr>
        <a:xfrm>
          <a:off x="6831153" y="3962112"/>
          <a:ext cx="2183926" cy="8684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latin typeface="Georgia" panose="02040502050405020303" pitchFamily="18" charset="0"/>
            </a:rPr>
            <a:t>Esami ematochimici</a:t>
          </a:r>
          <a:r>
            <a:rPr lang="it-IT" sz="1600" kern="1200" dirty="0">
              <a:latin typeface="Georgia" panose="02040502050405020303" pitchFamily="18" charset="0"/>
            </a:rPr>
            <a:t> </a:t>
          </a:r>
          <a:endParaRPr lang="it-IT" sz="1600" kern="1200" dirty="0"/>
        </a:p>
      </dsp:txBody>
      <dsp:txXfrm>
        <a:off x="6856590" y="3987549"/>
        <a:ext cx="2133052" cy="817601"/>
      </dsp:txXfrm>
    </dsp:sp>
    <dsp:sp modelId="{7B7C087E-50B1-124C-9352-E18F3992FA27}">
      <dsp:nvSpPr>
        <dsp:cNvPr id="0" name=""/>
        <dsp:cNvSpPr/>
      </dsp:nvSpPr>
      <dsp:spPr>
        <a:xfrm>
          <a:off x="9457236" y="2026590"/>
          <a:ext cx="2456916" cy="20264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>
              <a:latin typeface="Georgia" panose="02040502050405020303" pitchFamily="18" charset="0"/>
            </a:rPr>
            <a:t>Eventuali DA, dipendenze da sostanze, consumo di alcol</a:t>
          </a:r>
        </a:p>
      </dsp:txBody>
      <dsp:txXfrm>
        <a:off x="9503870" y="2507462"/>
        <a:ext cx="2363648" cy="1498936"/>
      </dsp:txXfrm>
    </dsp:sp>
    <dsp:sp modelId="{E6683318-ADA4-8E4F-BAA9-39075D26D8C9}">
      <dsp:nvSpPr>
        <dsp:cNvPr id="0" name=""/>
        <dsp:cNvSpPr/>
      </dsp:nvSpPr>
      <dsp:spPr>
        <a:xfrm>
          <a:off x="9880110" y="1375030"/>
          <a:ext cx="2183926" cy="104794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latin typeface="Georgia" panose="02040502050405020303" pitchFamily="18" charset="0"/>
            </a:rPr>
            <a:t>Analisi delle abitudini alimentari e comportamentali</a:t>
          </a:r>
          <a:endParaRPr lang="it-IT" sz="1600" kern="1200" dirty="0"/>
        </a:p>
      </dsp:txBody>
      <dsp:txXfrm>
        <a:off x="9910803" y="1405723"/>
        <a:ext cx="2122540" cy="9865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611E7-7703-7A42-B5F6-C302CFE04D51}">
      <dsp:nvSpPr>
        <dsp:cNvPr id="0" name=""/>
        <dsp:cNvSpPr/>
      </dsp:nvSpPr>
      <dsp:spPr>
        <a:xfrm>
          <a:off x="4772533" y="2775888"/>
          <a:ext cx="3148303" cy="2863823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Supplementi specifici</a:t>
          </a:r>
        </a:p>
      </dsp:txBody>
      <dsp:txXfrm>
        <a:off x="5384220" y="3446725"/>
        <a:ext cx="1924929" cy="1472064"/>
      </dsp:txXfrm>
    </dsp:sp>
    <dsp:sp modelId="{8CD43402-84B6-EC49-A993-0B4892653393}">
      <dsp:nvSpPr>
        <dsp:cNvPr id="0" name=""/>
        <dsp:cNvSpPr/>
      </dsp:nvSpPr>
      <dsp:spPr>
        <a:xfrm>
          <a:off x="3050543" y="1999253"/>
          <a:ext cx="2289675" cy="2289675"/>
        </a:xfrm>
        <a:prstGeom prst="gear6">
          <a:avLst/>
        </a:prstGeom>
        <a:solidFill>
          <a:schemeClr val="accent2">
            <a:hueOff val="56720"/>
            <a:satOff val="6519"/>
            <a:lumOff val="-5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Esigenze pz fragile</a:t>
          </a:r>
        </a:p>
      </dsp:txBody>
      <dsp:txXfrm>
        <a:off x="3626976" y="2579169"/>
        <a:ext cx="1136809" cy="1129843"/>
      </dsp:txXfrm>
    </dsp:sp>
    <dsp:sp modelId="{09B6156C-D89A-B64B-9502-378949BCDBC9}">
      <dsp:nvSpPr>
        <dsp:cNvPr id="0" name=""/>
        <dsp:cNvSpPr/>
      </dsp:nvSpPr>
      <dsp:spPr>
        <a:xfrm rot="20700000">
          <a:off x="4292290" y="278649"/>
          <a:ext cx="2544411" cy="2561936"/>
        </a:xfrm>
        <a:prstGeom prst="gear6">
          <a:avLst/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Rialimentazione di progressione </a:t>
          </a:r>
        </a:p>
      </dsp:txBody>
      <dsp:txXfrm rot="-20700000">
        <a:off x="4849315" y="841596"/>
        <a:ext cx="1430362" cy="1436042"/>
      </dsp:txXfrm>
    </dsp:sp>
    <dsp:sp modelId="{6FFBF3F0-F824-1D42-9CBD-D40A3513BAD9}">
      <dsp:nvSpPr>
        <dsp:cNvPr id="0" name=""/>
        <dsp:cNvSpPr/>
      </dsp:nvSpPr>
      <dsp:spPr>
        <a:xfrm>
          <a:off x="4376712" y="2057016"/>
          <a:ext cx="4029829" cy="4029829"/>
        </a:xfrm>
        <a:prstGeom prst="circularArrow">
          <a:avLst>
            <a:gd name="adj1" fmla="val 4688"/>
            <a:gd name="adj2" fmla="val 299029"/>
            <a:gd name="adj3" fmla="val 2543660"/>
            <a:gd name="adj4" fmla="val 15803270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70FD6-A74D-CE48-9F71-30785CE0591A}">
      <dsp:nvSpPr>
        <dsp:cNvPr id="0" name=""/>
        <dsp:cNvSpPr/>
      </dsp:nvSpPr>
      <dsp:spPr>
        <a:xfrm>
          <a:off x="2645045" y="1486069"/>
          <a:ext cx="2927922" cy="292792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56720"/>
            <a:satOff val="6519"/>
            <a:lumOff val="-5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67C4F-CF1E-AD43-8C37-909F72BB544B}">
      <dsp:nvSpPr>
        <dsp:cNvPr id="0" name=""/>
        <dsp:cNvSpPr/>
      </dsp:nvSpPr>
      <dsp:spPr>
        <a:xfrm>
          <a:off x="3814070" y="-78346"/>
          <a:ext cx="3156890" cy="315689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09/05/25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09/05/25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Le principali tipologie di paziente fragile </a:t>
            </a:r>
            <a:r>
              <a:rPr lang="it-IT" b="1" dirty="0"/>
              <a:t>prima dell’intervento</a:t>
            </a:r>
            <a:r>
              <a:rPr lang="it-IT" dirty="0"/>
              <a:t> includono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3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55639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Oltre alla fragilità preesistente, esiste una categoria crescente di pazienti che </a:t>
            </a:r>
            <a:r>
              <a:rPr lang="it-IT" b="1" dirty="0"/>
              <a:t>diventano fragili nel decorso post-operatorio</a:t>
            </a:r>
            <a:r>
              <a:rPr lang="it-IT" dirty="0"/>
              <a:t>, o che si presentano </a:t>
            </a:r>
            <a:r>
              <a:rPr lang="it-IT" b="1" dirty="0"/>
              <a:t>in condizione di vulnerabilità</a:t>
            </a:r>
            <a:r>
              <a:rPr lang="it-IT" dirty="0"/>
              <a:t> in vista di un secondo intervento </a:t>
            </a:r>
            <a:r>
              <a:rPr lang="it-IT" dirty="0" err="1"/>
              <a:t>bariatrico</a:t>
            </a:r>
            <a:r>
              <a:rPr lang="it-IT" dirty="0"/>
              <a:t>. </a:t>
            </a:r>
            <a:r>
              <a:rPr lang="it-IT" b="1" dirty="0"/>
              <a:t>Le tipologie includono: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-  </a:t>
            </a:r>
            <a:r>
              <a:rPr lang="it-IT" sz="1200" b="1" dirty="0">
                <a:latin typeface="Georgia" panose="02040502050405020303" pitchFamily="18" charset="0"/>
              </a:rPr>
              <a:t>Pazienti con complicanze nutrizionali o chirurgiche post-intervento</a:t>
            </a:r>
            <a:r>
              <a:rPr lang="it-IT" sz="1200" dirty="0">
                <a:latin typeface="Georgia" panose="02040502050405020303" pitchFamily="18" charset="0"/>
              </a:rPr>
              <a:t>: - </a:t>
            </a:r>
            <a:r>
              <a:rPr lang="it-IT" sz="1200" b="1" dirty="0">
                <a:latin typeface="Georgia" panose="02040502050405020303" pitchFamily="18" charset="0"/>
              </a:rPr>
              <a:t>Pazienti non aderenti al follow-up nutrizionale: </a:t>
            </a:r>
            <a:r>
              <a:rPr lang="it-IT" sz="1200" dirty="0">
                <a:latin typeface="Georgia" panose="02040502050405020303" pitchFamily="18" charset="0"/>
              </a:rPr>
              <a:t>In questi casi, la fragilità si configura come una </a:t>
            </a:r>
            <a:r>
              <a:rPr lang="it-IT" sz="1200" b="1" dirty="0">
                <a:latin typeface="Georgia" panose="02040502050405020303" pitchFamily="18" charset="0"/>
              </a:rPr>
              <a:t>fragilità nutrizionale e comportamentale</a:t>
            </a:r>
            <a:r>
              <a:rPr lang="it-IT" sz="1200" dirty="0">
                <a:latin typeface="Georgia" panose="02040502050405020303" pitchFamily="18" charset="0"/>
              </a:rPr>
              <a:t>, che compromette l’equilibrio metabolico e richiede interventi tempestivi.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latin typeface="Georgia" panose="02040502050405020303" pitchFamily="18" charset="0"/>
              </a:rPr>
              <a:t>- </a:t>
            </a:r>
            <a:r>
              <a:rPr lang="it-IT" sz="1200" b="1" dirty="0">
                <a:latin typeface="Georgia" panose="02040502050405020303" pitchFamily="18" charset="0"/>
              </a:rPr>
              <a:t>Pazienti in attesa di chirurgia di revisione</a:t>
            </a:r>
            <a:r>
              <a:rPr lang="it-IT" sz="1200" dirty="0">
                <a:latin typeface="Georgia" panose="02040502050405020303" pitchFamily="18" charset="0"/>
              </a:rPr>
              <a:t>: Si tratta di pazienti ad </a:t>
            </a:r>
            <a:r>
              <a:rPr lang="it-IT" sz="1200" b="1" dirty="0">
                <a:latin typeface="Georgia" panose="02040502050405020303" pitchFamily="18" charset="0"/>
              </a:rPr>
              <a:t>alto rischio nutrizionale</a:t>
            </a:r>
            <a:r>
              <a:rPr lang="it-IT" sz="1200" dirty="0">
                <a:latin typeface="Georgia" panose="02040502050405020303" pitchFamily="18" charset="0"/>
              </a:rPr>
              <a:t>, in cui il supporto del dietista è fondamentale per ottimizzare lo stato </a:t>
            </a:r>
            <a:r>
              <a:rPr lang="it-IT" sz="1200" dirty="0" err="1">
                <a:latin typeface="Georgia" panose="02040502050405020303" pitchFamily="18" charset="0"/>
              </a:rPr>
              <a:t>pre</a:t>
            </a:r>
            <a:r>
              <a:rPr lang="it-IT" sz="1200" dirty="0">
                <a:latin typeface="Georgia" panose="02040502050405020303" pitchFamily="18" charset="0"/>
              </a:rPr>
              <a:t>-revisione e pianificare un recupero sicuro.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dirty="0">
              <a:latin typeface="Georgia" panose="02040502050405020303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dirty="0">
              <a:latin typeface="Georgia" panose="02040502050405020303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dirty="0">
              <a:latin typeface="Georgia" panose="02040502050405020303" pitchFamily="18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5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904258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Oltre alla fragilità preesistente, esiste una categoria crescente di pazienti che </a:t>
            </a:r>
            <a:r>
              <a:rPr lang="it-IT" b="1" dirty="0"/>
              <a:t>diventano fragili nel decorso post-operatorio</a:t>
            </a:r>
            <a:r>
              <a:rPr lang="it-IT" dirty="0"/>
              <a:t>, o che si presentano </a:t>
            </a:r>
            <a:r>
              <a:rPr lang="it-IT" b="1" dirty="0"/>
              <a:t>in condizione di vulnerabilità</a:t>
            </a:r>
            <a:r>
              <a:rPr lang="it-IT" dirty="0"/>
              <a:t> in vista di un secondo intervento </a:t>
            </a:r>
            <a:r>
              <a:rPr lang="it-IT" dirty="0" err="1"/>
              <a:t>bariatrico</a:t>
            </a:r>
            <a:r>
              <a:rPr lang="it-IT" dirty="0"/>
              <a:t>. </a:t>
            </a:r>
            <a:r>
              <a:rPr lang="it-IT" b="1" dirty="0"/>
              <a:t>Le tipologie includono: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-  </a:t>
            </a:r>
            <a:r>
              <a:rPr lang="it-IT" sz="1200" b="1" dirty="0">
                <a:latin typeface="Georgia" panose="02040502050405020303" pitchFamily="18" charset="0"/>
              </a:rPr>
              <a:t>Pazienti con complicanze nutrizionali o chirurgiche post-intervento</a:t>
            </a:r>
            <a:r>
              <a:rPr lang="it-IT" sz="1200" dirty="0">
                <a:latin typeface="Georgia" panose="02040502050405020303" pitchFamily="18" charset="0"/>
              </a:rPr>
              <a:t>: Questi pazienti possono aver iniziato il percorso in condizioni ottimali, ma aver sviluppato </a:t>
            </a:r>
            <a:r>
              <a:rPr lang="it-IT" sz="1200" b="1" dirty="0">
                <a:latin typeface="Georgia" panose="02040502050405020303" pitchFamily="18" charset="0"/>
              </a:rPr>
              <a:t>una fragilità acquisita</a:t>
            </a:r>
            <a:r>
              <a:rPr lang="it-IT" sz="1200" dirty="0">
                <a:latin typeface="Georgia" panose="02040502050405020303" pitchFamily="18" charset="0"/>
              </a:rPr>
              <a:t>, legata a malassorbimento, catabolismo e compromissione funzionale.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latin typeface="Georgia" panose="02040502050405020303" pitchFamily="18" charset="0"/>
              </a:rPr>
              <a:t>- </a:t>
            </a:r>
            <a:r>
              <a:rPr lang="it-IT" sz="1200" b="1" dirty="0">
                <a:latin typeface="Georgia" panose="02040502050405020303" pitchFamily="18" charset="0"/>
              </a:rPr>
              <a:t>Pazienti non aderenti al follow-up nutrizionale: </a:t>
            </a:r>
            <a:r>
              <a:rPr lang="it-IT" sz="1200" dirty="0">
                <a:latin typeface="Georgia" panose="02040502050405020303" pitchFamily="18" charset="0"/>
              </a:rPr>
              <a:t>In questi casi, la fragilità si configura come una </a:t>
            </a:r>
            <a:r>
              <a:rPr lang="it-IT" sz="1200" b="1" dirty="0">
                <a:latin typeface="Georgia" panose="02040502050405020303" pitchFamily="18" charset="0"/>
              </a:rPr>
              <a:t>fragilità nutrizionale e comportamentale</a:t>
            </a:r>
            <a:r>
              <a:rPr lang="it-IT" sz="1200" dirty="0">
                <a:latin typeface="Georgia" panose="02040502050405020303" pitchFamily="18" charset="0"/>
              </a:rPr>
              <a:t>, che compromette l’equilibrio metabolico e richiede interventi tempestivi.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latin typeface="Georgia" panose="02040502050405020303" pitchFamily="18" charset="0"/>
              </a:rPr>
              <a:t>- </a:t>
            </a:r>
            <a:r>
              <a:rPr lang="it-IT" sz="1200" b="1" dirty="0">
                <a:latin typeface="Georgia" panose="02040502050405020303" pitchFamily="18" charset="0"/>
              </a:rPr>
              <a:t>Pazienti in attesa di chirurgia di revisione</a:t>
            </a:r>
            <a:r>
              <a:rPr lang="it-IT" sz="1200" dirty="0">
                <a:latin typeface="Georgia" panose="02040502050405020303" pitchFamily="18" charset="0"/>
              </a:rPr>
              <a:t>: Si tratta di pazienti ad </a:t>
            </a:r>
            <a:r>
              <a:rPr lang="it-IT" sz="1200" b="1" dirty="0">
                <a:latin typeface="Georgia" panose="02040502050405020303" pitchFamily="18" charset="0"/>
              </a:rPr>
              <a:t>alto rischio nutrizionale</a:t>
            </a:r>
            <a:r>
              <a:rPr lang="it-IT" sz="1200" dirty="0">
                <a:latin typeface="Georgia" panose="02040502050405020303" pitchFamily="18" charset="0"/>
              </a:rPr>
              <a:t>, in cui il supporto del dietista è fondamentale per ottimizzare lo stato </a:t>
            </a:r>
            <a:r>
              <a:rPr lang="it-IT" sz="1200" dirty="0" err="1">
                <a:latin typeface="Georgia" panose="02040502050405020303" pitchFamily="18" charset="0"/>
              </a:rPr>
              <a:t>pre</a:t>
            </a:r>
            <a:r>
              <a:rPr lang="it-IT" sz="1200" dirty="0">
                <a:latin typeface="Georgia" panose="02040502050405020303" pitchFamily="18" charset="0"/>
              </a:rPr>
              <a:t>-revisione e pianificare un recupero sicuro.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dirty="0">
              <a:latin typeface="Georgia" panose="02040502050405020303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dirty="0">
              <a:latin typeface="Georgia" panose="02040502050405020303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dirty="0">
              <a:latin typeface="Georgia" panose="02040502050405020303" pitchFamily="18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6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70753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Oltre alla fragilità preesistente, esiste una categoria crescente di pazienti che </a:t>
            </a:r>
            <a:r>
              <a:rPr lang="it-IT" b="1" dirty="0"/>
              <a:t>diventano fragili nel decorso post-operatorio</a:t>
            </a:r>
            <a:r>
              <a:rPr lang="it-IT" dirty="0"/>
              <a:t>, o che si presentano </a:t>
            </a:r>
            <a:r>
              <a:rPr lang="it-IT" b="1" dirty="0"/>
              <a:t>in condizione di vulnerabilità</a:t>
            </a:r>
            <a:r>
              <a:rPr lang="it-IT" dirty="0"/>
              <a:t> in vista di un secondo intervento </a:t>
            </a:r>
            <a:r>
              <a:rPr lang="it-IT" dirty="0" err="1"/>
              <a:t>bariatrico</a:t>
            </a:r>
            <a:r>
              <a:rPr lang="it-IT" dirty="0"/>
              <a:t>. </a:t>
            </a:r>
            <a:r>
              <a:rPr lang="it-IT" b="1" dirty="0"/>
              <a:t>Le tipologie includono: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-  </a:t>
            </a:r>
            <a:r>
              <a:rPr lang="it-IT" sz="1200" b="1" dirty="0">
                <a:latin typeface="Georgia" panose="02040502050405020303" pitchFamily="18" charset="0"/>
              </a:rPr>
              <a:t>Pazienti con complicanze nutrizionali o chirurgiche post-intervento</a:t>
            </a:r>
            <a:r>
              <a:rPr lang="it-IT" sz="1200" dirty="0">
                <a:latin typeface="Georgia" panose="02040502050405020303" pitchFamily="18" charset="0"/>
              </a:rPr>
              <a:t>: Questi pazienti possono aver iniziato il percorso in condizioni ottimali, ma aver sviluppato </a:t>
            </a:r>
            <a:r>
              <a:rPr lang="it-IT" sz="1200" b="1" dirty="0">
                <a:latin typeface="Georgia" panose="02040502050405020303" pitchFamily="18" charset="0"/>
              </a:rPr>
              <a:t>una fragilità acquisita</a:t>
            </a:r>
            <a:r>
              <a:rPr lang="it-IT" sz="1200" dirty="0">
                <a:latin typeface="Georgia" panose="02040502050405020303" pitchFamily="18" charset="0"/>
              </a:rPr>
              <a:t>, legata a malassorbimento, catabolismo e compromissione funzionale.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latin typeface="Georgia" panose="02040502050405020303" pitchFamily="18" charset="0"/>
              </a:rPr>
              <a:t>- </a:t>
            </a:r>
            <a:r>
              <a:rPr lang="it-IT" sz="1200" b="1" dirty="0">
                <a:latin typeface="Georgia" panose="02040502050405020303" pitchFamily="18" charset="0"/>
              </a:rPr>
              <a:t>Pazienti non aderenti al follow-up nutrizionale: </a:t>
            </a:r>
            <a:r>
              <a:rPr lang="it-IT" sz="1200" dirty="0">
                <a:latin typeface="Georgia" panose="02040502050405020303" pitchFamily="18" charset="0"/>
              </a:rPr>
              <a:t>In questi casi, la fragilità si configura come una </a:t>
            </a:r>
            <a:r>
              <a:rPr lang="it-IT" sz="1200" b="1" dirty="0">
                <a:latin typeface="Georgia" panose="02040502050405020303" pitchFamily="18" charset="0"/>
              </a:rPr>
              <a:t>fragilità nutrizionale e comportamentale</a:t>
            </a:r>
            <a:r>
              <a:rPr lang="it-IT" sz="1200" dirty="0">
                <a:latin typeface="Georgia" panose="02040502050405020303" pitchFamily="18" charset="0"/>
              </a:rPr>
              <a:t>, che compromette l’equilibrio metabolico e richiede interventi tempestivi.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latin typeface="Georgia" panose="02040502050405020303" pitchFamily="18" charset="0"/>
              </a:rPr>
              <a:t>- </a:t>
            </a:r>
            <a:r>
              <a:rPr lang="it-IT" sz="1200" b="1" dirty="0">
                <a:latin typeface="Georgia" panose="02040502050405020303" pitchFamily="18" charset="0"/>
              </a:rPr>
              <a:t>Pazienti in attesa di chirurgia di revisione</a:t>
            </a:r>
            <a:r>
              <a:rPr lang="it-IT" sz="1200" dirty="0">
                <a:latin typeface="Georgia" panose="02040502050405020303" pitchFamily="18" charset="0"/>
              </a:rPr>
              <a:t>: Si tratta di pazienti ad </a:t>
            </a:r>
            <a:r>
              <a:rPr lang="it-IT" sz="1200" b="1" dirty="0">
                <a:latin typeface="Georgia" panose="02040502050405020303" pitchFamily="18" charset="0"/>
              </a:rPr>
              <a:t>alto rischio nutrizionale</a:t>
            </a:r>
            <a:r>
              <a:rPr lang="it-IT" sz="1200" dirty="0">
                <a:latin typeface="Georgia" panose="02040502050405020303" pitchFamily="18" charset="0"/>
              </a:rPr>
              <a:t>, in cui il supporto del dietista è fondamentale per ottimizzare lo stato </a:t>
            </a:r>
            <a:r>
              <a:rPr lang="it-IT" sz="1200" dirty="0" err="1">
                <a:latin typeface="Georgia" panose="02040502050405020303" pitchFamily="18" charset="0"/>
              </a:rPr>
              <a:t>pre</a:t>
            </a:r>
            <a:r>
              <a:rPr lang="it-IT" sz="1200" dirty="0">
                <a:latin typeface="Georgia" panose="02040502050405020303" pitchFamily="18" charset="0"/>
              </a:rPr>
              <a:t>-revisione e pianificare un recupero sicuro.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dirty="0">
              <a:latin typeface="Georgia" panose="02040502050405020303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dirty="0">
              <a:latin typeface="Georgia" panose="02040502050405020303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dirty="0">
              <a:latin typeface="Georgia" panose="02040502050405020303" pitchFamily="18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7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63832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9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71882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Georgia" panose="02040502050405020303" pitchFamily="18" charset="0"/>
              </a:rPr>
              <a:t>Il dietista, in collaborazione con il team multidisciplinare, procede con: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>
                <a:latin typeface="Georgia" panose="02040502050405020303" pitchFamily="18" charset="0"/>
              </a:rPr>
              <a:t>Valutazione antropometrica</a:t>
            </a:r>
            <a:r>
              <a:rPr lang="it-IT" dirty="0">
                <a:latin typeface="Georgia" panose="02040502050405020303" pitchFamily="18" charset="0"/>
              </a:rPr>
              <a:t>: peso, altezza, IMC, circonferenza vita, ma soprattutto composizione corporea (massa magra e massa grassa) mediante bioimpedenziometria.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>
                <a:latin typeface="Georgia" panose="02040502050405020303" pitchFamily="18" charset="0"/>
              </a:rPr>
              <a:t>Valutazione dello stato nutrizionale</a:t>
            </a:r>
            <a:r>
              <a:rPr lang="it-IT" dirty="0">
                <a:latin typeface="Georgia" panose="02040502050405020303" pitchFamily="18" charset="0"/>
              </a:rPr>
              <a:t>: mediante strumenti validati come MNA (Mini </a:t>
            </a:r>
            <a:r>
              <a:rPr lang="it-IT" dirty="0" err="1">
                <a:latin typeface="Georgia" panose="02040502050405020303" pitchFamily="18" charset="0"/>
              </a:rPr>
              <a:t>Nutritional</a:t>
            </a:r>
            <a:r>
              <a:rPr lang="it-IT" dirty="0">
                <a:latin typeface="Georgia" panose="02040502050405020303" pitchFamily="18" charset="0"/>
              </a:rPr>
              <a:t> </a:t>
            </a:r>
            <a:r>
              <a:rPr lang="it-IT" dirty="0" err="1">
                <a:latin typeface="Georgia" panose="02040502050405020303" pitchFamily="18" charset="0"/>
              </a:rPr>
              <a:t>Assessment</a:t>
            </a:r>
            <a:r>
              <a:rPr lang="it-IT" dirty="0">
                <a:latin typeface="Georgia" panose="02040502050405020303" pitchFamily="18" charset="0"/>
              </a:rPr>
              <a:t>), SGA (</a:t>
            </a:r>
            <a:r>
              <a:rPr lang="it-IT" dirty="0" err="1">
                <a:latin typeface="Georgia" panose="02040502050405020303" pitchFamily="18" charset="0"/>
              </a:rPr>
              <a:t>Subjective</a:t>
            </a:r>
            <a:r>
              <a:rPr lang="it-IT" dirty="0">
                <a:latin typeface="Georgia" panose="02040502050405020303" pitchFamily="18" charset="0"/>
              </a:rPr>
              <a:t> Global </a:t>
            </a:r>
            <a:r>
              <a:rPr lang="it-IT" dirty="0" err="1">
                <a:latin typeface="Georgia" panose="02040502050405020303" pitchFamily="18" charset="0"/>
              </a:rPr>
              <a:t>Assessment</a:t>
            </a:r>
            <a:r>
              <a:rPr lang="it-IT" dirty="0">
                <a:latin typeface="Georgia" panose="02040502050405020303" pitchFamily="18" charset="0"/>
              </a:rPr>
              <a:t>) o criteri GLIM per la diagnosi di malnutrizione.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>
                <a:latin typeface="Georgia" panose="02040502050405020303" pitchFamily="18" charset="0"/>
              </a:rPr>
              <a:t>Esami ematochimici</a:t>
            </a:r>
            <a:r>
              <a:rPr lang="it-IT" dirty="0">
                <a:latin typeface="Georgia" panose="02040502050405020303" pitchFamily="18" charset="0"/>
              </a:rPr>
              <a:t>: per rilevare deficit di micronutrienti (vitamina D, vitamina B12, folati, ferro, zinco, calcio), parametri infiammatori (PCR, albumina), funzione renale ed epatica.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>
                <a:latin typeface="Georgia" panose="02040502050405020303" pitchFamily="18" charset="0"/>
              </a:rPr>
              <a:t>Analisi delle abitudini alimentari e comportamentali</a:t>
            </a:r>
            <a:r>
              <a:rPr lang="it-IT" dirty="0">
                <a:latin typeface="Georgia" panose="02040502050405020303" pitchFamily="18" charset="0"/>
              </a:rPr>
              <a:t>: eventuali restrizioni, disordini del comportamento alimentare, dipendenza da cibo, consumo di alcol.</a:t>
            </a:r>
          </a:p>
          <a:p>
            <a:r>
              <a:rPr lang="it-IT" dirty="0">
                <a:latin typeface="Georgia" panose="02040502050405020303" pitchFamily="18" charset="0"/>
              </a:rPr>
              <a:t>In caso di carenze nutrizionali documentate, è fondamentale procedere con una </a:t>
            </a:r>
            <a:r>
              <a:rPr lang="it-IT" b="1" dirty="0">
                <a:latin typeface="Georgia" panose="02040502050405020303" pitchFamily="18" charset="0"/>
              </a:rPr>
              <a:t>supplementazione mirata</a:t>
            </a:r>
            <a:r>
              <a:rPr lang="it-IT" dirty="0">
                <a:latin typeface="Georgia" panose="02040502050405020303" pitchFamily="18" charset="0"/>
              </a:rPr>
              <a:t> prima dell’intervento, con particolare attenzione all’integrazione di proteine, ferro, vitamina D e complesso B, elementi frequentemente deficitari nei pazienti obesi e fragili.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10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29601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dirty="0">
                <a:latin typeface="Georgia" panose="02040502050405020303" pitchFamily="18" charset="0"/>
              </a:rPr>
              <a:t>Fasi della rialimentazione</a:t>
            </a:r>
          </a:p>
          <a:p>
            <a:r>
              <a:rPr lang="it-IT" sz="1200" dirty="0">
                <a:latin typeface="Georgia" panose="02040502050405020303" pitchFamily="18" charset="0"/>
              </a:rPr>
              <a:t>Il dietista guida il paziente attraverso le diverse fasi alimentari:</a:t>
            </a:r>
          </a:p>
          <a:p>
            <a:pPr>
              <a:buFont typeface="+mj-lt"/>
              <a:buAutoNum type="arabicPeriod"/>
            </a:pPr>
            <a:r>
              <a:rPr lang="it-IT" sz="1200" b="1" dirty="0">
                <a:latin typeface="Georgia" panose="02040502050405020303" pitchFamily="18" charset="0"/>
              </a:rPr>
              <a:t>Fase liquida (1–2 settimane)</a:t>
            </a:r>
            <a:r>
              <a:rPr lang="it-IT" sz="1200" dirty="0">
                <a:latin typeface="Georgia" panose="02040502050405020303" pitchFamily="18" charset="0"/>
              </a:rPr>
              <a:t>: dieta ipocalorica ma iperproteica, con supplementi proteici liquidi e integratori.</a:t>
            </a:r>
          </a:p>
          <a:p>
            <a:pPr>
              <a:buFont typeface="+mj-lt"/>
              <a:buAutoNum type="arabicPeriod"/>
            </a:pPr>
            <a:r>
              <a:rPr lang="it-IT" sz="1200" b="1" dirty="0">
                <a:latin typeface="Georgia" panose="02040502050405020303" pitchFamily="18" charset="0"/>
              </a:rPr>
              <a:t>Fase semisolida (2–4 settimane)</a:t>
            </a:r>
            <a:r>
              <a:rPr lang="it-IT" sz="1200" dirty="0">
                <a:latin typeface="Georgia" panose="02040502050405020303" pitchFamily="18" charset="0"/>
              </a:rPr>
              <a:t>: introduzione graduale di cibi morbidi, sempre frazionando i pasti e privilegiando alimenti ad alta densità nutrizionale.</a:t>
            </a:r>
          </a:p>
          <a:p>
            <a:pPr>
              <a:buFont typeface="+mj-lt"/>
              <a:buAutoNum type="arabicPeriod"/>
            </a:pPr>
            <a:r>
              <a:rPr lang="it-IT" sz="1200" b="1" dirty="0">
                <a:latin typeface="Georgia" panose="02040502050405020303" pitchFamily="18" charset="0"/>
              </a:rPr>
              <a:t>Fase solida (dal primo mese in poi)</a:t>
            </a:r>
            <a:r>
              <a:rPr lang="it-IT" sz="1200" dirty="0">
                <a:latin typeface="Georgia" panose="02040502050405020303" pitchFamily="18" charset="0"/>
              </a:rPr>
              <a:t>: normalizzazione dell’alimentazione, con priorità a proteine magre, vegetali ben cotti, cereali integrali ben tollerati.</a:t>
            </a:r>
          </a:p>
          <a:p>
            <a:endParaRPr lang="it-IT" sz="1200" b="1" dirty="0">
              <a:latin typeface="Georgia" panose="02040502050405020303" pitchFamily="18" charset="0"/>
            </a:endParaRPr>
          </a:p>
          <a:p>
            <a:r>
              <a:rPr lang="it-IT" sz="1200" b="1" dirty="0">
                <a:latin typeface="Georgia" panose="02040502050405020303" pitchFamily="18" charset="0"/>
              </a:rPr>
              <a:t>Obiettivi nutrizionali nel fragile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200" dirty="0">
                <a:latin typeface="Georgia" panose="02040502050405020303" pitchFamily="18" charset="0"/>
              </a:rPr>
              <a:t>Apporto </a:t>
            </a:r>
            <a:r>
              <a:rPr lang="it-IT" sz="1200" b="1" dirty="0">
                <a:latin typeface="Georgia" panose="02040502050405020303" pitchFamily="18" charset="0"/>
              </a:rPr>
              <a:t>proteico</a:t>
            </a:r>
            <a:r>
              <a:rPr lang="it-IT" sz="1200" dirty="0">
                <a:latin typeface="Georgia" panose="02040502050405020303" pitchFamily="18" charset="0"/>
              </a:rPr>
              <a:t>: ≥1–1,2 g/kg di peso ideale, fino a 1,5 g/kg in caso di </a:t>
            </a:r>
            <a:r>
              <a:rPr lang="it-IT" sz="1200" dirty="0" err="1">
                <a:latin typeface="Georgia" panose="02040502050405020303" pitchFamily="18" charset="0"/>
              </a:rPr>
              <a:t>sarcopenia</a:t>
            </a:r>
            <a:r>
              <a:rPr lang="it-IT" sz="1200" dirty="0">
                <a:latin typeface="Georgia" panose="02040502050405020303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200" dirty="0">
                <a:latin typeface="Georgia" panose="02040502050405020303" pitchFamily="18" charset="0"/>
              </a:rPr>
              <a:t>Apporto </a:t>
            </a:r>
            <a:r>
              <a:rPr lang="it-IT" sz="1200" b="1" dirty="0">
                <a:latin typeface="Georgia" panose="02040502050405020303" pitchFamily="18" charset="0"/>
              </a:rPr>
              <a:t>calorico</a:t>
            </a:r>
            <a:r>
              <a:rPr lang="it-IT" sz="1200" dirty="0">
                <a:latin typeface="Georgia" panose="02040502050405020303" pitchFamily="18" charset="0"/>
              </a:rPr>
              <a:t>: personalizzato in base al dispendio energetico, evitando deficit troppo marcati.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200" dirty="0">
                <a:latin typeface="Georgia" panose="02040502050405020303" pitchFamily="18" charset="0"/>
              </a:rPr>
              <a:t>Adeguata </a:t>
            </a:r>
            <a:r>
              <a:rPr lang="it-IT" sz="1200" b="1" dirty="0">
                <a:latin typeface="Georgia" panose="02040502050405020303" pitchFamily="18" charset="0"/>
              </a:rPr>
              <a:t>idratazione</a:t>
            </a:r>
            <a:r>
              <a:rPr lang="it-IT" sz="1200" dirty="0">
                <a:latin typeface="Georgia" panose="02040502050405020303" pitchFamily="18" charset="0"/>
              </a:rPr>
              <a:t> (1,5–2 litri/die), essenziale per prevenire disidratazione e complicanze renali.</a:t>
            </a:r>
          </a:p>
          <a:p>
            <a:endParaRPr lang="it-IT" sz="1200" b="1" dirty="0">
              <a:latin typeface="Georgia" panose="02040502050405020303" pitchFamily="18" charset="0"/>
            </a:endParaRPr>
          </a:p>
          <a:p>
            <a:r>
              <a:rPr lang="it-IT" sz="1200" b="1" dirty="0">
                <a:latin typeface="Georgia" panose="02040502050405020303" pitchFamily="18" charset="0"/>
              </a:rPr>
              <a:t>Supplementazione nutrizionale</a:t>
            </a:r>
          </a:p>
          <a:p>
            <a:r>
              <a:rPr lang="it-IT" sz="1200" dirty="0">
                <a:latin typeface="Georgia" panose="02040502050405020303" pitchFamily="18" charset="0"/>
              </a:rPr>
              <a:t>Tutti i pazienti sottoposti a chirurgia </a:t>
            </a:r>
            <a:r>
              <a:rPr lang="it-IT" sz="1200" dirty="0" err="1">
                <a:latin typeface="Georgia" panose="02040502050405020303" pitchFamily="18" charset="0"/>
              </a:rPr>
              <a:t>bariatrica</a:t>
            </a:r>
            <a:r>
              <a:rPr lang="it-IT" sz="1200" dirty="0">
                <a:latin typeface="Georgia" panose="02040502050405020303" pitchFamily="18" charset="0"/>
              </a:rPr>
              <a:t> necessitano di una supplementazione vitaminica e minerale </a:t>
            </a:r>
            <a:r>
              <a:rPr lang="it-IT" sz="1200" b="1" dirty="0">
                <a:latin typeface="Georgia" panose="02040502050405020303" pitchFamily="18" charset="0"/>
              </a:rPr>
              <a:t>a vita</a:t>
            </a:r>
            <a:r>
              <a:rPr lang="it-IT" sz="1200" dirty="0">
                <a:latin typeface="Georgia" panose="02040502050405020303" pitchFamily="18" charset="0"/>
              </a:rPr>
              <a:t>, ancora più importante nel paziente fragile. Le principali integrazioni includono: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200" b="1" dirty="0">
                <a:latin typeface="Georgia" panose="02040502050405020303" pitchFamily="18" charset="0"/>
              </a:rPr>
              <a:t>Multivitaminico completo</a:t>
            </a:r>
            <a:r>
              <a:rPr lang="it-IT" sz="1200" dirty="0">
                <a:latin typeface="Georgia" panose="02040502050405020303" pitchFamily="18" charset="0"/>
              </a:rPr>
              <a:t> (specifico per chirurgia </a:t>
            </a:r>
            <a:r>
              <a:rPr lang="it-IT" sz="1200" dirty="0" err="1">
                <a:latin typeface="Georgia" panose="02040502050405020303" pitchFamily="18" charset="0"/>
              </a:rPr>
              <a:t>bariatrica</a:t>
            </a:r>
            <a:r>
              <a:rPr lang="it-IT" sz="1200" dirty="0">
                <a:latin typeface="Georgia" panose="02040502050405020303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200" b="1" dirty="0">
                <a:latin typeface="Georgia" panose="02040502050405020303" pitchFamily="18" charset="0"/>
              </a:rPr>
              <a:t>Vitamina B12</a:t>
            </a:r>
            <a:r>
              <a:rPr lang="it-IT" sz="1200" dirty="0">
                <a:latin typeface="Georgia" panose="02040502050405020303" pitchFamily="18" charset="0"/>
              </a:rPr>
              <a:t> (orale o intramuscolo)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200" b="1" dirty="0">
                <a:latin typeface="Georgia" panose="02040502050405020303" pitchFamily="18" charset="0"/>
              </a:rPr>
              <a:t>Ferro</a:t>
            </a:r>
            <a:r>
              <a:rPr lang="it-IT" sz="1200" dirty="0">
                <a:latin typeface="Georgia" panose="02040502050405020303" pitchFamily="18" charset="0"/>
              </a:rPr>
              <a:t> (in forma </a:t>
            </a:r>
            <a:r>
              <a:rPr lang="it-IT" sz="1200" dirty="0" err="1">
                <a:latin typeface="Georgia" panose="02040502050405020303" pitchFamily="18" charset="0"/>
              </a:rPr>
              <a:t>fumarato</a:t>
            </a:r>
            <a:r>
              <a:rPr lang="it-IT" sz="1200" dirty="0">
                <a:latin typeface="Georgia" panose="02040502050405020303" pitchFamily="18" charset="0"/>
              </a:rPr>
              <a:t>, gluconato o </a:t>
            </a:r>
            <a:r>
              <a:rPr lang="it-IT" sz="1200" dirty="0" err="1">
                <a:latin typeface="Georgia" panose="02040502050405020303" pitchFamily="18" charset="0"/>
              </a:rPr>
              <a:t>bisglicinato</a:t>
            </a:r>
            <a:r>
              <a:rPr lang="it-IT" sz="1200" dirty="0">
                <a:latin typeface="Georgia" panose="02040502050405020303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200" b="1" dirty="0">
                <a:latin typeface="Georgia" panose="02040502050405020303" pitchFamily="18" charset="0"/>
              </a:rPr>
              <a:t>Calcio citrato + vitamina D</a:t>
            </a:r>
            <a:endParaRPr lang="it-IT" sz="1200" dirty="0"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200" b="1" dirty="0">
                <a:latin typeface="Georgia" panose="02040502050405020303" pitchFamily="18" charset="0"/>
              </a:rPr>
              <a:t>Zinco</a:t>
            </a:r>
            <a:r>
              <a:rPr lang="it-IT" sz="1200" dirty="0">
                <a:latin typeface="Georgia" panose="02040502050405020303" pitchFamily="18" charset="0"/>
              </a:rPr>
              <a:t>, </a:t>
            </a:r>
            <a:r>
              <a:rPr lang="it-IT" sz="1200" b="1" dirty="0">
                <a:latin typeface="Georgia" panose="02040502050405020303" pitchFamily="18" charset="0"/>
              </a:rPr>
              <a:t>rame</a:t>
            </a:r>
            <a:r>
              <a:rPr lang="it-IT" sz="1200" dirty="0">
                <a:latin typeface="Georgia" panose="02040502050405020303" pitchFamily="18" charset="0"/>
              </a:rPr>
              <a:t>, </a:t>
            </a:r>
            <a:r>
              <a:rPr lang="it-IT" sz="1200" b="1" dirty="0">
                <a:latin typeface="Georgia" panose="02040502050405020303" pitchFamily="18" charset="0"/>
              </a:rPr>
              <a:t>tiamina</a:t>
            </a:r>
            <a:r>
              <a:rPr lang="it-IT" sz="1200" dirty="0">
                <a:latin typeface="Georgia" panose="02040502050405020303" pitchFamily="18" charset="0"/>
              </a:rPr>
              <a:t>, soprattutto nei casi di vomito persistente o calo ponderale accelerato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11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28088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09/05/25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09/05/25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09/05/25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09/05/25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09/05/25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09/05/25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09/05/25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09/05/25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09/05/25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09/05/25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09/05/25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09/05/25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D945A0D-0BC2-5D67-1B64-3021BAD7B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38" y="0"/>
            <a:ext cx="5018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09/05/25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09/05/25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09/05/25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09/05/25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09/05/25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09/05/25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09/05/25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DFAB8DF2-5E8E-AAC9-5CFB-04F9609C1AF6}"/>
              </a:ext>
            </a:extLst>
          </p:cNvPr>
          <p:cNvSpPr/>
          <p:nvPr userDrawn="1"/>
        </p:nvSpPr>
        <p:spPr>
          <a:xfrm rot="16200000">
            <a:off x="6073140" y="60104"/>
            <a:ext cx="45719" cy="1219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0775C3D-C100-72AE-04FB-C04AC0D7DE43}"/>
              </a:ext>
            </a:extLst>
          </p:cNvPr>
          <p:cNvSpPr/>
          <p:nvPr userDrawn="1"/>
        </p:nvSpPr>
        <p:spPr>
          <a:xfrm>
            <a:off x="0" y="6174807"/>
            <a:ext cx="12192000" cy="683193"/>
          </a:xfrm>
          <a:prstGeom prst="rect">
            <a:avLst/>
          </a:prstGeom>
          <a:solidFill>
            <a:srgbClr val="113F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434494" y="-124691"/>
            <a:ext cx="2857500" cy="629949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E029AD-6703-A540-841D-BE7462E7B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807"/>
            <a:ext cx="3707476" cy="68319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1867750-EA89-EFEA-40CB-4FA8E18FEF5A}"/>
              </a:ext>
            </a:extLst>
          </p:cNvPr>
          <p:cNvSpPr/>
          <p:nvPr userDrawn="1"/>
        </p:nvSpPr>
        <p:spPr>
          <a:xfrm rot="16200000">
            <a:off x="6073140" y="76728"/>
            <a:ext cx="45719" cy="12191999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09/05/25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?term=Schwartz+A&amp;cauthor_id=39342540" TargetMode="External"/><Relationship Id="rId13" Type="http://schemas.openxmlformats.org/officeDocument/2006/relationships/image" Target="../media/image4.png"/><Relationship Id="rId3" Type="http://schemas.openxmlformats.org/officeDocument/2006/relationships/hyperlink" Target="https://pubmed.ncbi.nlm.nih.gov/39342540/#full-view-affiliation-1" TargetMode="External"/><Relationship Id="rId7" Type="http://schemas.openxmlformats.org/officeDocument/2006/relationships/hyperlink" Target="https://pubmed.ncbi.nlm.nih.gov/?term=Santana+C&amp;cauthor_id=39342540" TargetMode="External"/><Relationship Id="rId12" Type="http://schemas.openxmlformats.org/officeDocument/2006/relationships/hyperlink" Target="https://pubmed.ncbi.nlm.nih.gov/32273868/" TargetMode="External"/><Relationship Id="rId2" Type="http://schemas.openxmlformats.org/officeDocument/2006/relationships/hyperlink" Target="https://pubmed.ncbi.nlm.nih.gov/?term=Ebadinejad+A&amp;cauthor_id=39342540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pubmed.ncbi.nlm.nih.gov/?term=Wu+Y&amp;cauthor_id=39342540" TargetMode="External"/><Relationship Id="rId11" Type="http://schemas.openxmlformats.org/officeDocument/2006/relationships/hyperlink" Target="https://pubmed.ncbi.nlm.nih.gov/39342540/#full-view-affiliation-2" TargetMode="External"/><Relationship Id="rId5" Type="http://schemas.openxmlformats.org/officeDocument/2006/relationships/hyperlink" Target="https://pubmed.ncbi.nlm.nih.gov/?term=Bond+DS&amp;cauthor_id=39342540" TargetMode="External"/><Relationship Id="rId10" Type="http://schemas.openxmlformats.org/officeDocument/2006/relationships/hyperlink" Target="https://pubmed.ncbi.nlm.nih.gov/?term=Papasavas+P&amp;cauthor_id=39342540" TargetMode="External"/><Relationship Id="rId4" Type="http://schemas.openxmlformats.org/officeDocument/2006/relationships/hyperlink" Target="https://pubmed.ncbi.nlm.nih.gov/?term=Cobar+JP&amp;cauthor_id=39342540" TargetMode="External"/><Relationship Id="rId9" Type="http://schemas.openxmlformats.org/officeDocument/2006/relationships/hyperlink" Target="https://pubmed.ncbi.nlm.nih.gov/?term=Tishler+D&amp;cauthor_id=3934254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7771" y="938309"/>
            <a:ext cx="6389370" cy="3227514"/>
          </a:xfrm>
        </p:spPr>
        <p:txBody>
          <a:bodyPr>
            <a:noAutofit/>
          </a:bodyPr>
          <a:lstStyle/>
          <a:p>
            <a:r>
              <a:rPr lang="it-IT" sz="4000" dirty="0">
                <a:latin typeface="Georgia" panose="02040502050405020303" pitchFamily="18" charset="0"/>
              </a:rPr>
              <a:t>CHIRURGIA BARIATRICA NEL PAZIENTE FRAGILE: TRATTAMENTO NUTRIZIONALE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7771" y="4582795"/>
            <a:ext cx="4526280" cy="1279652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sz="1400" b="1" cap="none" dirty="0">
                <a:solidFill>
                  <a:srgbClr val="00ACB6"/>
                </a:solidFill>
                <a:latin typeface="Georgia" panose="02040502050405020303" pitchFamily="18" charset="0"/>
              </a:rPr>
              <a:t>Dr.ssa Rita Schiano di Cola</a:t>
            </a:r>
            <a:br>
              <a:rPr lang="it-IT" altLang="it-IT" sz="1400" b="1" cap="none" dirty="0">
                <a:solidFill>
                  <a:srgbClr val="00ACB6"/>
                </a:solidFill>
                <a:latin typeface="Georgia" panose="02040502050405020303" pitchFamily="18" charset="0"/>
              </a:rPr>
            </a:br>
            <a:r>
              <a:rPr lang="it-IT" altLang="it-IT" sz="1400" b="1" cap="none" dirty="0">
                <a:solidFill>
                  <a:srgbClr val="00ACB6"/>
                </a:solidFill>
                <a:latin typeface="Georgia" panose="02040502050405020303" pitchFamily="18" charset="0"/>
              </a:rPr>
              <a:t>Responsabile Servizio Nutrizione</a:t>
            </a:r>
          </a:p>
          <a:p>
            <a:pPr eaLnBrk="1" hangingPunct="1"/>
            <a:r>
              <a:rPr lang="it-IT" altLang="it-IT" sz="1400" b="1" dirty="0">
                <a:solidFill>
                  <a:srgbClr val="00ACB6"/>
                </a:solidFill>
                <a:latin typeface="Georgia" panose="02040502050405020303" pitchFamily="18" charset="0"/>
              </a:rPr>
              <a:t>P.O. Pineta Grande Hospital, </a:t>
            </a:r>
            <a:br>
              <a:rPr lang="it-IT" altLang="it-IT" sz="1400" b="1" dirty="0">
                <a:solidFill>
                  <a:srgbClr val="00ACB6"/>
                </a:solidFill>
                <a:latin typeface="Georgia" panose="02040502050405020303" pitchFamily="18" charset="0"/>
              </a:rPr>
            </a:br>
            <a:r>
              <a:rPr lang="it-IT" altLang="it-IT" sz="1400" b="1" dirty="0">
                <a:solidFill>
                  <a:srgbClr val="00ACB6"/>
                </a:solidFill>
                <a:latin typeface="Georgia" panose="02040502050405020303" pitchFamily="18" charset="0"/>
              </a:rPr>
              <a:t>Castel Volturno, Caserta</a:t>
            </a:r>
          </a:p>
        </p:txBody>
      </p:sp>
      <p:pic>
        <p:nvPicPr>
          <p:cNvPr id="2" name="Immagine 12">
            <a:extLst>
              <a:ext uri="{FF2B5EF4-FFF2-40B4-BE49-F238E27FC236}">
                <a16:creationId xmlns:a16="http://schemas.microsoft.com/office/drawing/2014/main" id="{E280926C-E249-CAC9-7472-2CFDA6328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650" y="4748530"/>
            <a:ext cx="1796170" cy="94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4E2F2-CF66-8ACC-BDCF-BABAC26C8551}"/>
              </a:ext>
            </a:extLst>
          </p:cNvPr>
          <p:cNvSpPr txBox="1">
            <a:spLocks/>
          </p:cNvSpPr>
          <p:nvPr/>
        </p:nvSpPr>
        <p:spPr>
          <a:xfrm>
            <a:off x="1200506" y="4237020"/>
            <a:ext cx="10058400" cy="3760891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4794D46A-8ABB-D8F1-DFFC-3E95DFFA8B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8925896"/>
              </p:ext>
            </p:extLst>
          </p:nvPr>
        </p:nvGraphicFramePr>
        <p:xfrm>
          <a:off x="0" y="341288"/>
          <a:ext cx="12192000" cy="5989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815FB98A-2568-59B0-F137-F648E19AE929}"/>
              </a:ext>
            </a:extLst>
          </p:cNvPr>
          <p:cNvSpPr txBox="1">
            <a:spLocks/>
          </p:cNvSpPr>
          <p:nvPr/>
        </p:nvSpPr>
        <p:spPr>
          <a:xfrm>
            <a:off x="1978470" y="352846"/>
            <a:ext cx="8235055" cy="6110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4000" dirty="0" err="1">
                <a:latin typeface="Georgia" panose="02040502050405020303" pitchFamily="18" charset="0"/>
              </a:rPr>
              <a:t>Pre</a:t>
            </a:r>
            <a:r>
              <a:rPr lang="it-IT" sz="4000" dirty="0">
                <a:latin typeface="Georgia" panose="02040502050405020303" pitchFamily="18" charset="0"/>
              </a:rPr>
              <a:t>-operatorio: ottimizzazione </a:t>
            </a:r>
          </a:p>
        </p:txBody>
      </p:sp>
    </p:spTree>
    <p:extLst>
      <p:ext uri="{BB962C8B-B14F-4D97-AF65-F5344CB8AC3E}">
        <p14:creationId xmlns:p14="http://schemas.microsoft.com/office/powerpoint/2010/main" val="138511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15A1B-0370-1782-F7E5-C39AC5B00CB5}"/>
              </a:ext>
            </a:extLst>
          </p:cNvPr>
          <p:cNvSpPr txBox="1">
            <a:spLocks/>
          </p:cNvSpPr>
          <p:nvPr/>
        </p:nvSpPr>
        <p:spPr>
          <a:xfrm>
            <a:off x="1731905" y="261383"/>
            <a:ext cx="9314047" cy="6110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4000" dirty="0">
                <a:latin typeface="Georgia" panose="02040502050405020303" pitchFamily="18" charset="0"/>
              </a:rPr>
              <a:t>Post-operatorio: personalizzazione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4E2F2-CF66-8ACC-BDCF-BABAC26C8551}"/>
              </a:ext>
            </a:extLst>
          </p:cNvPr>
          <p:cNvSpPr txBox="1">
            <a:spLocks/>
          </p:cNvSpPr>
          <p:nvPr/>
        </p:nvSpPr>
        <p:spPr>
          <a:xfrm>
            <a:off x="1200506" y="4237020"/>
            <a:ext cx="10058400" cy="3760891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93F503B-E824-E257-11BB-622B877A5B92}"/>
              </a:ext>
            </a:extLst>
          </p:cNvPr>
          <p:cNvSpPr txBox="1"/>
          <p:nvPr/>
        </p:nvSpPr>
        <p:spPr>
          <a:xfrm>
            <a:off x="516469" y="1536174"/>
            <a:ext cx="5049180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t-IT" sz="2000" b="1" dirty="0">
                <a:latin typeface="Georgia" panose="02040502050405020303" pitchFamily="18" charset="0"/>
              </a:rPr>
              <a:t>Dopo </a:t>
            </a:r>
            <a:r>
              <a:rPr lang="it-IT" sz="2000" dirty="0">
                <a:latin typeface="Georgia" panose="02040502050405020303" pitchFamily="18" charset="0"/>
              </a:rPr>
              <a:t>l'intervento, il trattamento nutrizionale assume un ruolo ancora più centrale. </a:t>
            </a:r>
          </a:p>
          <a:p>
            <a:endParaRPr lang="it-IT" sz="2000" dirty="0">
              <a:latin typeface="Georgia" panose="02040502050405020303" pitchFamily="18" charset="0"/>
            </a:endParaRPr>
          </a:p>
          <a:p>
            <a:r>
              <a:rPr lang="it-IT" sz="2000" dirty="0">
                <a:latin typeface="Georgia" panose="02040502050405020303" pitchFamily="18" charset="0"/>
              </a:rPr>
              <a:t>Il </a:t>
            </a:r>
            <a:r>
              <a:rPr lang="it-IT" sz="2000" b="1" dirty="0">
                <a:latin typeface="Georgia" panose="02040502050405020303" pitchFamily="18" charset="0"/>
              </a:rPr>
              <a:t>paziente fragile</a:t>
            </a:r>
            <a:r>
              <a:rPr lang="it-IT" sz="2000" dirty="0">
                <a:latin typeface="Georgia" panose="02040502050405020303" pitchFamily="18" charset="0"/>
              </a:rPr>
              <a:t>, a causa della sua ridotta riserva metabolica, è particolarmente esposto al rischio di complicanze nutrizionali. </a:t>
            </a:r>
          </a:p>
          <a:p>
            <a:endParaRPr lang="it-IT" sz="2000" dirty="0">
              <a:latin typeface="Georgia" panose="02040502050405020303" pitchFamily="18" charset="0"/>
            </a:endParaRPr>
          </a:p>
          <a:p>
            <a:r>
              <a:rPr lang="it-IT" sz="2000" dirty="0">
                <a:latin typeface="Georgia" panose="02040502050405020303" pitchFamily="18" charset="0"/>
              </a:rPr>
              <a:t>Il </a:t>
            </a:r>
            <a:r>
              <a:rPr lang="it-IT" sz="2000" b="1" dirty="0">
                <a:latin typeface="Georgia" panose="02040502050405020303" pitchFamily="18" charset="0"/>
              </a:rPr>
              <a:t>percorso nutrizionale </a:t>
            </a:r>
            <a:r>
              <a:rPr lang="it-IT" sz="2000" dirty="0">
                <a:latin typeface="Georgia" panose="02040502050405020303" pitchFamily="18" charset="0"/>
              </a:rPr>
              <a:t>deve quindi essere altamente personalizzato e monitorato costantemente.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DADD2087-65BD-7373-3286-C320E7D245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2464807"/>
              </p:ext>
            </p:extLst>
          </p:nvPr>
        </p:nvGraphicFramePr>
        <p:xfrm>
          <a:off x="3518105" y="566905"/>
          <a:ext cx="10336986" cy="5724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615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994AB-1E30-1D09-CB21-589FFF446FC9}"/>
              </a:ext>
            </a:extLst>
          </p:cNvPr>
          <p:cNvSpPr txBox="1">
            <a:spLocks/>
          </p:cNvSpPr>
          <p:nvPr/>
        </p:nvSpPr>
        <p:spPr>
          <a:xfrm>
            <a:off x="325655" y="460416"/>
            <a:ext cx="11540690" cy="7826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>
                <a:latin typeface="Georgia" panose="02040502050405020303" pitchFamily="18" charset="0"/>
              </a:rPr>
              <a:t>Il ruolo del team multidisciplinare </a:t>
            </a:r>
            <a:r>
              <a:rPr lang="it-IT" sz="4000" b="1" dirty="0">
                <a:latin typeface="Georgia" panose="02040502050405020303" pitchFamily="18" charset="0"/>
              </a:rPr>
              <a:t>🧩 </a:t>
            </a:r>
            <a:endParaRPr lang="it-IT" sz="4000" dirty="0">
              <a:latin typeface="Georgia" panose="02040502050405020303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4DD6F49-CC99-2312-F93A-E6FBDFD276B4}"/>
              </a:ext>
            </a:extLst>
          </p:cNvPr>
          <p:cNvSpPr txBox="1"/>
          <p:nvPr/>
        </p:nvSpPr>
        <p:spPr>
          <a:xfrm>
            <a:off x="456878" y="1417573"/>
            <a:ext cx="10619876" cy="4051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t-IT" b="1" dirty="0" err="1">
                <a:latin typeface="Georgia" panose="02040502050405020303" pitchFamily="18" charset="0"/>
              </a:rPr>
              <a:t>Pre</a:t>
            </a:r>
            <a:r>
              <a:rPr lang="it-IT" b="1" dirty="0">
                <a:latin typeface="Georgia" panose="02040502050405020303" pitchFamily="18" charset="0"/>
              </a:rPr>
              <a:t>-operatorio:</a:t>
            </a:r>
            <a:endParaRPr lang="it-IT" dirty="0">
              <a:latin typeface="Georgia" panose="02040502050405020303" pitchFamily="18" charset="0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Georgia" panose="02040502050405020303" pitchFamily="18" charset="0"/>
              </a:rPr>
              <a:t>Valuta la fragilità in modo completo (nutrizionale, clinica, psicologica).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Georgia" panose="02040502050405020303" pitchFamily="18" charset="0"/>
              </a:rPr>
              <a:t>Ottimizza lo stato nutrizionale e metabolico.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Georgia" panose="02040502050405020303" pitchFamily="18" charset="0"/>
              </a:rPr>
              <a:t>Prepara il paziente a un percorso chirurgico sicuro e sostenibile.</a:t>
            </a:r>
            <a:br>
              <a:rPr lang="it-IT" dirty="0">
                <a:latin typeface="Georgia" panose="02040502050405020303" pitchFamily="18" charset="0"/>
              </a:rPr>
            </a:br>
            <a:endParaRPr lang="it-IT" dirty="0">
              <a:latin typeface="Georgia" panose="02040502050405020303" pitchFamily="18" charset="0"/>
            </a:endParaRPr>
          </a:p>
          <a:p>
            <a:pPr>
              <a:lnSpc>
                <a:spcPct val="120000"/>
              </a:lnSpc>
            </a:pPr>
            <a:r>
              <a:rPr lang="it-IT" b="1" dirty="0">
                <a:latin typeface="Georgia" panose="02040502050405020303" pitchFamily="18" charset="0"/>
              </a:rPr>
              <a:t>Post-operatorio:</a:t>
            </a:r>
            <a:endParaRPr lang="it-IT" dirty="0">
              <a:latin typeface="Georgia" panose="02040502050405020303" pitchFamily="18" charset="0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Georgia" panose="02040502050405020303" pitchFamily="18" charset="0"/>
              </a:rPr>
              <a:t>Monitora lo stato nutrizionale e la comparsa di complicanze.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Georgia" panose="02040502050405020303" pitchFamily="18" charset="0"/>
              </a:rPr>
              <a:t>Adatta il piano alimentare e psicologico al bisogno.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Georgia" panose="02040502050405020303" pitchFamily="18" charset="0"/>
              </a:rPr>
              <a:t>Garantisce continuità assistenziale e adesione al follow-up.</a:t>
            </a:r>
            <a:br>
              <a:rPr lang="it-IT" dirty="0">
                <a:latin typeface="Georgia" panose="02040502050405020303" pitchFamily="18" charset="0"/>
              </a:rPr>
            </a:br>
            <a:endParaRPr lang="it-IT" dirty="0">
              <a:latin typeface="Georgia" panose="02040502050405020303" pitchFamily="18" charset="0"/>
            </a:endParaRPr>
          </a:p>
          <a:p>
            <a:pPr>
              <a:lnSpc>
                <a:spcPct val="120000"/>
              </a:lnSpc>
            </a:pPr>
            <a:r>
              <a:rPr lang="it-IT" dirty="0">
                <a:latin typeface="Georgia" panose="02040502050405020303" pitchFamily="18" charset="0"/>
              </a:rPr>
              <a:t>👉 Il lavoro in team consente una </a:t>
            </a:r>
            <a:r>
              <a:rPr lang="it-IT" b="1" dirty="0">
                <a:latin typeface="Georgia" panose="02040502050405020303" pitchFamily="18" charset="0"/>
              </a:rPr>
              <a:t>gestione personalizzata e integrata</a:t>
            </a:r>
            <a:r>
              <a:rPr lang="it-IT" dirty="0">
                <a:latin typeface="Georgia" panose="02040502050405020303" pitchFamily="18" charset="0"/>
              </a:rPr>
              <a:t>, aumentando la sicurezza e l’efficacia della chirurgia nel paziente fragile.</a:t>
            </a:r>
          </a:p>
        </p:txBody>
      </p:sp>
      <p:pic>
        <p:nvPicPr>
          <p:cNvPr id="3074" name="Picture 2" descr="Stage multidisciplinare - Hung Gar Team">
            <a:extLst>
              <a:ext uri="{FF2B5EF4-FFF2-40B4-BE49-F238E27FC236}">
                <a16:creationId xmlns:a16="http://schemas.microsoft.com/office/drawing/2014/main" id="{4A91F237-D126-339F-E31F-BC6594E291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2" t="2333" r="3721" b="9977"/>
          <a:stretch/>
        </p:blipFill>
        <p:spPr bwMode="auto">
          <a:xfrm>
            <a:off x="7674623" y="1814513"/>
            <a:ext cx="4647628" cy="309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02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llow-up - AISMAC">
            <a:extLst>
              <a:ext uri="{FF2B5EF4-FFF2-40B4-BE49-F238E27FC236}">
                <a16:creationId xmlns:a16="http://schemas.microsoft.com/office/drawing/2014/main" id="{26480201-E77C-B666-1D0D-78C7D0CB9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2" t="3370" r="6580" b="8800"/>
          <a:stretch/>
        </p:blipFill>
        <p:spPr bwMode="auto">
          <a:xfrm>
            <a:off x="9347133" y="708985"/>
            <a:ext cx="2692266" cy="272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A857B36-B98F-E487-F59B-7BC7A7ADBD22}"/>
              </a:ext>
            </a:extLst>
          </p:cNvPr>
          <p:cNvSpPr txBox="1"/>
          <p:nvPr/>
        </p:nvSpPr>
        <p:spPr>
          <a:xfrm>
            <a:off x="358700" y="1095915"/>
            <a:ext cx="10742116" cy="4243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it-IT" b="1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it-IT" sz="2000" b="1" i="1" dirty="0">
                <a:latin typeface="Georgia" panose="02040502050405020303" pitchFamily="18" charset="0"/>
              </a:rPr>
              <a:t>Il nostro ruolo è una figura chiave nel follow-up del pz fragile </a:t>
            </a:r>
          </a:p>
          <a:p>
            <a:pPr>
              <a:lnSpc>
                <a:spcPct val="150000"/>
              </a:lnSpc>
            </a:pPr>
            <a:endParaRPr lang="it-IT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it-IT" dirty="0">
                <a:latin typeface="Georgia" panose="02040502050405020303" pitchFamily="18" charset="0"/>
              </a:rPr>
              <a:t>Il monitoraggio deve essere ancora più attento: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t-IT" b="1" dirty="0">
                <a:latin typeface="Georgia" panose="02040502050405020303" pitchFamily="18" charset="0"/>
              </a:rPr>
              <a:t>Frequenza delle visite</a:t>
            </a:r>
            <a:r>
              <a:rPr lang="it-IT" dirty="0">
                <a:latin typeface="Georgia" panose="02040502050405020303" pitchFamily="18" charset="0"/>
              </a:rPr>
              <a:t>: 1, 3, 6, 12 mesi e poi almeno annualmente.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t-IT" b="1" dirty="0">
                <a:latin typeface="Georgia" panose="02040502050405020303" pitchFamily="18" charset="0"/>
              </a:rPr>
              <a:t>Controllo della composizione corporea</a:t>
            </a:r>
            <a:r>
              <a:rPr lang="it-IT" dirty="0">
                <a:latin typeface="Georgia" panose="02040502050405020303" pitchFamily="18" charset="0"/>
              </a:rPr>
              <a:t> per monitorare la perdita di massa magra.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t-IT" b="1" dirty="0">
                <a:latin typeface="Georgia" panose="02040502050405020303" pitchFamily="18" charset="0"/>
              </a:rPr>
              <a:t>Adesione al piano alimentare e all’integrazione</a:t>
            </a:r>
            <a:endParaRPr lang="it-IT" dirty="0">
              <a:latin typeface="Georgia" panose="02040502050405020303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t-IT" b="1" dirty="0">
                <a:latin typeface="Georgia" panose="02040502050405020303" pitchFamily="18" charset="0"/>
              </a:rPr>
              <a:t>Educazione alimentare continua</a:t>
            </a:r>
            <a:r>
              <a:rPr lang="it-IT" dirty="0">
                <a:latin typeface="Georgia" panose="02040502050405020303" pitchFamily="18" charset="0"/>
              </a:rPr>
              <a:t> per sostenere la modificazione stabile dello stile di vita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t-IT" b="1" dirty="0">
                <a:latin typeface="Georgia" panose="02040502050405020303" pitchFamily="18" charset="0"/>
              </a:rPr>
              <a:t>Identificazione precoce di segnali di «allarme nutrizionali»</a:t>
            </a:r>
            <a:r>
              <a:rPr lang="it-IT" dirty="0">
                <a:latin typeface="Georgia" panose="02040502050405020303" pitchFamily="18" charset="0"/>
              </a:rPr>
              <a:t>, come affaticamento, perdita di forza, stipsi ostinata, caduta di capelli, unghie fragili, anemia.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569727-8B10-3257-4F65-ACB35AC044A1}"/>
              </a:ext>
            </a:extLst>
          </p:cNvPr>
          <p:cNvSpPr txBox="1">
            <a:spLocks/>
          </p:cNvSpPr>
          <p:nvPr/>
        </p:nvSpPr>
        <p:spPr>
          <a:xfrm>
            <a:off x="1906283" y="231161"/>
            <a:ext cx="8379433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4400" dirty="0">
                <a:latin typeface="Georgia" panose="02040502050405020303" pitchFamily="18" charset="0"/>
              </a:rPr>
              <a:t>Follow-up e monitoraggio</a:t>
            </a:r>
            <a:r>
              <a:rPr lang="it-IT" sz="4400" b="1" dirty="0">
                <a:latin typeface="Georgia" panose="02040502050405020303" pitchFamily="18" charset="0"/>
              </a:rPr>
              <a:t> </a:t>
            </a:r>
            <a:endParaRPr lang="it-IT" sz="4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80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:a16="http://schemas.microsoft.com/office/drawing/2014/main" id="{2272C0B6-9EA8-9CA3-D6ED-B2D2B7AB9C52}"/>
              </a:ext>
            </a:extLst>
          </p:cNvPr>
          <p:cNvSpPr txBox="1">
            <a:spLocks/>
          </p:cNvSpPr>
          <p:nvPr/>
        </p:nvSpPr>
        <p:spPr>
          <a:xfrm>
            <a:off x="1997242" y="335979"/>
            <a:ext cx="8197516" cy="7197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>
                <a:latin typeface="Georgia" panose="02040502050405020303" pitchFamily="18" charset="0"/>
              </a:rPr>
              <a:t>TAKE HOME MESSAGES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85BD484-12AE-577F-0118-86E88FD5D01F}"/>
              </a:ext>
            </a:extLst>
          </p:cNvPr>
          <p:cNvSpPr txBox="1"/>
          <p:nvPr/>
        </p:nvSpPr>
        <p:spPr>
          <a:xfrm>
            <a:off x="637674" y="1202557"/>
            <a:ext cx="10916652" cy="4452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itchFamily="2" charset="2"/>
              <a:buChar char="§"/>
            </a:pPr>
            <a:r>
              <a:rPr lang="it-IT" sz="2000" b="1" dirty="0">
                <a:latin typeface="Georgia" panose="02040502050405020303" pitchFamily="18" charset="0"/>
              </a:rPr>
              <a:t>Il paziente fragile in chirurgia </a:t>
            </a:r>
            <a:r>
              <a:rPr lang="it-IT" sz="2000" b="1" dirty="0" err="1">
                <a:latin typeface="Georgia" panose="02040502050405020303" pitchFamily="18" charset="0"/>
              </a:rPr>
              <a:t>bariatrica</a:t>
            </a:r>
            <a:r>
              <a:rPr lang="it-IT" sz="2000" b="1" dirty="0">
                <a:latin typeface="Georgia" panose="02040502050405020303" pitchFamily="18" charset="0"/>
              </a:rPr>
              <a:t> non è solo anziano</a:t>
            </a:r>
            <a:r>
              <a:rPr lang="it-IT" sz="2000" dirty="0">
                <a:latin typeface="Georgia" panose="02040502050405020303" pitchFamily="18" charset="0"/>
              </a:rPr>
              <a:t>: può essere giovane ma con comorbidità, malnutrizione, vulnerabilità psicologica o sociale.</a:t>
            </a:r>
          </a:p>
          <a:p>
            <a:pPr marL="285750" indent="-285750">
              <a:lnSpc>
                <a:spcPct val="130000"/>
              </a:lnSpc>
              <a:buFont typeface="Wingdings" pitchFamily="2" charset="2"/>
              <a:buChar char="§"/>
            </a:pPr>
            <a:r>
              <a:rPr lang="it-IT" sz="2000" b="1" dirty="0">
                <a:latin typeface="Georgia" panose="02040502050405020303" pitchFamily="18" charset="0"/>
              </a:rPr>
              <a:t>La fragilità è una condizione multidimensionale</a:t>
            </a:r>
            <a:r>
              <a:rPr lang="it-IT" sz="2000" dirty="0">
                <a:latin typeface="Georgia" panose="02040502050405020303" pitchFamily="18" charset="0"/>
              </a:rPr>
              <a:t>, che richiede un approccio integrato e personalizzato, in particolare nella valutazione e nel supporto nutrizionale.</a:t>
            </a:r>
          </a:p>
          <a:p>
            <a:pPr marL="285750" indent="-285750">
              <a:lnSpc>
                <a:spcPct val="130000"/>
              </a:lnSpc>
              <a:buFont typeface="Wingdings" pitchFamily="2" charset="2"/>
              <a:buChar char="§"/>
            </a:pPr>
            <a:r>
              <a:rPr lang="it-IT" sz="2000" b="1" dirty="0">
                <a:latin typeface="Georgia" panose="02040502050405020303" pitchFamily="18" charset="0"/>
              </a:rPr>
              <a:t>Il dietista ha un ruolo centrale</a:t>
            </a:r>
            <a:r>
              <a:rPr lang="it-IT" sz="2000" dirty="0">
                <a:latin typeface="Georgia" panose="02040502050405020303" pitchFamily="18" charset="0"/>
              </a:rPr>
              <a:t>:</a:t>
            </a:r>
          </a:p>
          <a:p>
            <a:pPr marL="612775" indent="-342900">
              <a:lnSpc>
                <a:spcPct val="130000"/>
              </a:lnSpc>
              <a:buFont typeface="Wingdings" pitchFamily="2" charset="2"/>
              <a:buChar char="ü"/>
            </a:pPr>
            <a:r>
              <a:rPr lang="it-IT" sz="2000" dirty="0">
                <a:latin typeface="Georgia" panose="02040502050405020303" pitchFamily="18" charset="0"/>
              </a:rPr>
              <a:t>Individuazione precoce dei fattori di rischio nutrizionale</a:t>
            </a:r>
          </a:p>
          <a:p>
            <a:pPr marL="612775" indent="-342900">
              <a:lnSpc>
                <a:spcPct val="130000"/>
              </a:lnSpc>
              <a:buFont typeface="Wingdings" pitchFamily="2" charset="2"/>
              <a:buChar char="ü"/>
            </a:pPr>
            <a:r>
              <a:rPr lang="it-IT" sz="2000" dirty="0">
                <a:latin typeface="Georgia" panose="02040502050405020303" pitchFamily="18" charset="0"/>
              </a:rPr>
              <a:t>Prevenzione e trattamento delle carenze</a:t>
            </a:r>
          </a:p>
          <a:p>
            <a:pPr marL="612775" indent="-342900">
              <a:lnSpc>
                <a:spcPct val="130000"/>
              </a:lnSpc>
              <a:buFont typeface="Wingdings" pitchFamily="2" charset="2"/>
              <a:buChar char="ü"/>
            </a:pPr>
            <a:r>
              <a:rPr lang="it-IT" sz="2000" dirty="0">
                <a:latin typeface="Georgia" panose="02040502050405020303" pitchFamily="18" charset="0"/>
              </a:rPr>
              <a:t>Educazione e motivazione del paziente fragile</a:t>
            </a:r>
          </a:p>
          <a:p>
            <a:pPr marL="612775" indent="-342900">
              <a:lnSpc>
                <a:spcPct val="130000"/>
              </a:lnSpc>
              <a:buFont typeface="Wingdings" pitchFamily="2" charset="2"/>
              <a:buChar char="ü"/>
            </a:pPr>
            <a:r>
              <a:rPr lang="it-IT" sz="2000" dirty="0">
                <a:latin typeface="Georgia" panose="02040502050405020303" pitchFamily="18" charset="0"/>
              </a:rPr>
              <a:t>Monitoraggio continuo nel post-operatorio e nei </a:t>
            </a:r>
            <a:r>
              <a:rPr lang="it-IT" sz="2000" dirty="0" err="1">
                <a:latin typeface="Georgia" panose="02040502050405020303" pitchFamily="18" charset="0"/>
              </a:rPr>
              <a:t>reinterventi</a:t>
            </a:r>
            <a:endParaRPr lang="it-IT" sz="2000" dirty="0">
              <a:latin typeface="Georgia" panose="02040502050405020303" pitchFamily="18" charset="0"/>
            </a:endParaRPr>
          </a:p>
          <a:p>
            <a:pPr marL="285750" indent="-285750">
              <a:lnSpc>
                <a:spcPct val="130000"/>
              </a:lnSpc>
              <a:buFont typeface="Wingdings" pitchFamily="2" charset="2"/>
              <a:buChar char="§"/>
            </a:pPr>
            <a:r>
              <a:rPr lang="it-IT" sz="2000" b="1" dirty="0">
                <a:latin typeface="Georgia" panose="02040502050405020303" pitchFamily="18" charset="0"/>
              </a:rPr>
              <a:t>È fondamentale il lavoro in team multidisciplinare</a:t>
            </a:r>
            <a:r>
              <a:rPr lang="it-IT" sz="2000" dirty="0">
                <a:latin typeface="Georgia" panose="02040502050405020303" pitchFamily="18" charset="0"/>
              </a:rPr>
              <a:t>, con percorsi dedicati e flessibili, per garantire sicurezza e successo clinico a lungo termine.</a:t>
            </a:r>
          </a:p>
        </p:txBody>
      </p:sp>
    </p:spTree>
    <p:extLst>
      <p:ext uri="{BB962C8B-B14F-4D97-AF65-F5344CB8AC3E}">
        <p14:creationId xmlns:p14="http://schemas.microsoft.com/office/powerpoint/2010/main" val="264911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razie Immagini - Sfoglia 672,716 foto, vettoriali e video Stock | Adobe  Stock">
            <a:extLst>
              <a:ext uri="{FF2B5EF4-FFF2-40B4-BE49-F238E27FC236}">
                <a16:creationId xmlns:a16="http://schemas.microsoft.com/office/drawing/2014/main" id="{21C691E9-A058-6C3B-754D-8079444B4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71016"/>
            <a:ext cx="5276850" cy="383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0ACFB0E4-6F5E-25C6-1E8D-EE2E52FE7094}"/>
              </a:ext>
            </a:extLst>
          </p:cNvPr>
          <p:cNvSpPr txBox="1"/>
          <p:nvPr/>
        </p:nvSpPr>
        <p:spPr>
          <a:xfrm>
            <a:off x="1129081" y="1705968"/>
            <a:ext cx="99338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latin typeface="Georgia" panose="02040502050405020303" pitchFamily="18" charset="0"/>
              </a:rPr>
              <a:t>Il concetto di </a:t>
            </a:r>
            <a:r>
              <a:rPr lang="it-IT" sz="2000" b="1" dirty="0">
                <a:latin typeface="Georgia" panose="02040502050405020303" pitchFamily="18" charset="0"/>
              </a:rPr>
              <a:t>fragilità</a:t>
            </a:r>
            <a:r>
              <a:rPr lang="it-IT" sz="2000" dirty="0">
                <a:latin typeface="Georgia" panose="02040502050405020303" pitchFamily="18" charset="0"/>
              </a:rPr>
              <a:t> in chirurgia </a:t>
            </a:r>
            <a:r>
              <a:rPr lang="it-IT" sz="2000" dirty="0" err="1">
                <a:latin typeface="Georgia" panose="02040502050405020303" pitchFamily="18" charset="0"/>
              </a:rPr>
              <a:t>bariatrica</a:t>
            </a:r>
            <a:r>
              <a:rPr lang="it-IT" sz="2000" dirty="0">
                <a:latin typeface="Georgia" panose="02040502050405020303" pitchFamily="18" charset="0"/>
              </a:rPr>
              <a:t> si riferisce a una condizione di </a:t>
            </a:r>
            <a:r>
              <a:rPr lang="it-IT" sz="2000" b="1" dirty="0">
                <a:latin typeface="Georgia" panose="02040502050405020303" pitchFamily="18" charset="0"/>
              </a:rPr>
              <a:t>aumentata vulnerabilità fisiologica</a:t>
            </a:r>
            <a:r>
              <a:rPr lang="it-IT" sz="2000" dirty="0">
                <a:latin typeface="Georgia" panose="02040502050405020303" pitchFamily="18" charset="0"/>
              </a:rPr>
              <a:t>, associata a </a:t>
            </a:r>
            <a:r>
              <a:rPr lang="it-IT" sz="2000" b="1" dirty="0">
                <a:latin typeface="Georgia" panose="02040502050405020303" pitchFamily="18" charset="0"/>
              </a:rPr>
              <a:t>una ridotta capacità di adattamento metabolico e funzionale</a:t>
            </a:r>
            <a:r>
              <a:rPr lang="it-IT" sz="2000" dirty="0">
                <a:latin typeface="Georgia" panose="02040502050405020303" pitchFamily="18" charset="0"/>
              </a:rPr>
              <a:t>.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7CF64DD-136D-5A03-0608-DA5E0A385306}"/>
              </a:ext>
            </a:extLst>
          </p:cNvPr>
          <p:cNvSpPr txBox="1"/>
          <p:nvPr/>
        </p:nvSpPr>
        <p:spPr>
          <a:xfrm>
            <a:off x="0" y="4791920"/>
            <a:ext cx="12058650" cy="1331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5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Ronchi Silvia, Accardi Roberto, Lusignani Maura. Anziano e chirurgia: impatto della fragilità sugli </a:t>
            </a:r>
            <a:r>
              <a:rPr lang="it-IT" sz="105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outcome</a:t>
            </a:r>
            <a:r>
              <a:rPr lang="it-IT" sz="105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chirurgici. Una revisione della letteratura. </a:t>
            </a:r>
            <a:r>
              <a:rPr lang="it-IT" sz="1050" b="0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Professioni infermieristiche</a:t>
            </a:r>
            <a:r>
              <a:rPr lang="it-IT" sz="105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2019;72(2):100–110.</a:t>
            </a:r>
          </a:p>
          <a:p>
            <a:endParaRPr lang="it-IT" sz="105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l"/>
            <a:r>
              <a:rPr lang="it-IT" sz="1050" b="0" i="0" dirty="0" err="1">
                <a:solidFill>
                  <a:srgbClr val="5B616B"/>
                </a:solidFill>
                <a:effectLst/>
                <a:latin typeface="Georgia" panose="02040502050405020303" pitchFamily="18" charset="0"/>
              </a:rPr>
              <a:t>Surg</a:t>
            </a:r>
            <a:r>
              <a:rPr lang="it-IT" sz="1050" b="0" i="0" dirty="0">
                <a:solidFill>
                  <a:srgbClr val="5B616B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it-IT" sz="1050" b="0" i="0" dirty="0" err="1">
                <a:solidFill>
                  <a:srgbClr val="5B616B"/>
                </a:solidFill>
                <a:effectLst/>
                <a:latin typeface="Georgia" panose="02040502050405020303" pitchFamily="18" charset="0"/>
              </a:rPr>
              <a:t>Endosc</a:t>
            </a:r>
            <a:r>
              <a:rPr lang="it-IT" sz="1050" b="0" i="0" dirty="0">
                <a:solidFill>
                  <a:srgbClr val="0071BC"/>
                </a:solidFill>
                <a:effectLst/>
                <a:latin typeface="Georgia" panose="02040502050405020303" pitchFamily="18" charset="0"/>
              </a:rPr>
              <a:t>. </a:t>
            </a:r>
            <a:r>
              <a:rPr lang="it-IT" sz="1050" b="0" i="0" dirty="0">
                <a:solidFill>
                  <a:srgbClr val="5B616B"/>
                </a:solidFill>
                <a:effectLst/>
                <a:latin typeface="Georgia" panose="02040502050405020303" pitchFamily="18" charset="0"/>
              </a:rPr>
              <a:t>2024 Dec;38(12):7112-7117. - </a:t>
            </a:r>
            <a:r>
              <a:rPr lang="it-IT" sz="1050" b="0" i="0" dirty="0" err="1">
                <a:solidFill>
                  <a:srgbClr val="5B616B"/>
                </a:solidFill>
                <a:effectLst/>
                <a:latin typeface="Georgia" panose="02040502050405020303" pitchFamily="18" charset="0"/>
              </a:rPr>
              <a:t>doi</a:t>
            </a:r>
            <a:r>
              <a:rPr lang="it-IT" sz="1050" b="0" i="0" dirty="0">
                <a:solidFill>
                  <a:srgbClr val="5B616B"/>
                </a:solidFill>
                <a:effectLst/>
                <a:latin typeface="Georgia" panose="02040502050405020303" pitchFamily="18" charset="0"/>
              </a:rPr>
              <a:t>: 10.1007/s00464-024-11285-w.</a:t>
            </a:r>
            <a:r>
              <a:rPr lang="it-IT" sz="1050" b="0" i="0" dirty="0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it-IT" sz="1050" b="0" i="0" dirty="0" err="1">
                <a:solidFill>
                  <a:srgbClr val="5B616B"/>
                </a:solidFill>
                <a:effectLst/>
                <a:latin typeface="Georgia" panose="02040502050405020303" pitchFamily="18" charset="0"/>
              </a:rPr>
              <a:t>Epub</a:t>
            </a:r>
            <a:r>
              <a:rPr lang="it-IT" sz="1050" b="0" i="0" dirty="0">
                <a:solidFill>
                  <a:srgbClr val="5B616B"/>
                </a:solidFill>
                <a:effectLst/>
                <a:latin typeface="Georgia" panose="02040502050405020303" pitchFamily="18" charset="0"/>
              </a:rPr>
              <a:t> 2024 Sep 29.</a:t>
            </a:r>
            <a:endParaRPr lang="it-IT" sz="1050" b="0" i="0" dirty="0">
              <a:solidFill>
                <a:srgbClr val="212121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it-IT" sz="1050" b="1" i="0" dirty="0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Association of </a:t>
            </a:r>
            <a:r>
              <a:rPr lang="it-IT" sz="1050" b="1" i="0" dirty="0" err="1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preoperative</a:t>
            </a:r>
            <a:r>
              <a:rPr lang="it-IT" sz="1050" b="1" i="0" dirty="0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it-IT" sz="1050" b="1" i="0" dirty="0" err="1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frailty</a:t>
            </a:r>
            <a:r>
              <a:rPr lang="it-IT" sz="1050" b="1" i="0" dirty="0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 with </a:t>
            </a:r>
            <a:r>
              <a:rPr lang="it-IT" sz="1050" b="1" i="0" dirty="0" err="1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suboptimal</a:t>
            </a:r>
            <a:r>
              <a:rPr lang="it-IT" sz="1050" b="1" i="0" dirty="0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 weight </a:t>
            </a:r>
            <a:r>
              <a:rPr lang="it-IT" sz="1050" b="1" i="0" dirty="0" err="1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loss</a:t>
            </a:r>
            <a:r>
              <a:rPr lang="it-IT" sz="1050" b="1" i="0" dirty="0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it-IT" sz="1050" b="1" i="0" dirty="0" err="1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response</a:t>
            </a:r>
            <a:r>
              <a:rPr lang="it-IT" sz="1050" b="1" i="0" dirty="0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it-IT" sz="1050" b="1" i="0" dirty="0" err="1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among</a:t>
            </a:r>
            <a:r>
              <a:rPr lang="it-IT" sz="1050" b="1" i="0" dirty="0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it-IT" sz="1050" b="1" i="0" dirty="0" err="1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patients</a:t>
            </a:r>
            <a:r>
              <a:rPr lang="it-IT" sz="1050" b="1" i="0" dirty="0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it-IT" sz="1050" b="1" i="0" dirty="0" err="1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undergoing</a:t>
            </a:r>
            <a:r>
              <a:rPr lang="it-IT" sz="1050" b="1" i="0" dirty="0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it-IT" sz="1050" b="1" i="0" dirty="0" err="1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metabolic</a:t>
            </a:r>
            <a:r>
              <a:rPr lang="it-IT" sz="1050" b="1" i="0" dirty="0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 and </a:t>
            </a:r>
            <a:r>
              <a:rPr lang="it-IT" sz="1050" b="1" i="0" dirty="0" err="1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bariatric</a:t>
            </a:r>
            <a:r>
              <a:rPr lang="it-IT" sz="1050" b="1" i="0" dirty="0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 surgery</a:t>
            </a:r>
          </a:p>
          <a:p>
            <a:pPr algn="l"/>
            <a:r>
              <a:rPr lang="it-IT" sz="1050" b="0" i="0" u="none" strike="noStrike" dirty="0">
                <a:solidFill>
                  <a:srgbClr val="0071BC"/>
                </a:solidFill>
                <a:effectLst/>
                <a:latin typeface="Georgia" panose="02040502050405020303" pitchFamily="18" charset="0"/>
                <a:hlinkClick r:id="rId2"/>
              </a:rPr>
              <a:t>Amir Ebadinejad</a:t>
            </a:r>
            <a:r>
              <a:rPr lang="it-IT" sz="1050" b="0" i="0" baseline="30000" dirty="0">
                <a:solidFill>
                  <a:srgbClr val="5B616B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it-IT" sz="1050" b="0" i="0" u="none" strike="noStrike" baseline="30000" dirty="0">
                <a:solidFill>
                  <a:srgbClr val="323A45"/>
                </a:solidFill>
                <a:effectLst/>
                <a:latin typeface="Georgia" panose="02040502050405020303" pitchFamily="18" charset="0"/>
                <a:hlinkClick r:id="rId3" tooltip="Center for Obesity Research, Innovation and Education (CORIE), Hartford HealthCare, Hartford, CT, USA."/>
              </a:rPr>
              <a:t>1</a:t>
            </a:r>
            <a:r>
              <a:rPr lang="it-IT" sz="1050" b="0" i="0" dirty="0">
                <a:solidFill>
                  <a:srgbClr val="5B616B"/>
                </a:solidFill>
                <a:effectLst/>
                <a:latin typeface="Georgia" panose="02040502050405020303" pitchFamily="18" charset="0"/>
              </a:rPr>
              <a:t>, </a:t>
            </a:r>
            <a:r>
              <a:rPr lang="it-IT" sz="1050" b="0" i="0" u="none" strike="noStrike" dirty="0">
                <a:solidFill>
                  <a:srgbClr val="0071BC"/>
                </a:solidFill>
                <a:effectLst/>
                <a:latin typeface="Georgia" panose="02040502050405020303" pitchFamily="18" charset="0"/>
                <a:hlinkClick r:id="rId4"/>
              </a:rPr>
              <a:t>Juan P Cobar</a:t>
            </a:r>
            <a:r>
              <a:rPr lang="it-IT" sz="1050" b="0" i="0" baseline="30000" dirty="0">
                <a:solidFill>
                  <a:srgbClr val="5B616B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it-IT" sz="1050" b="0" i="0" u="none" strike="noStrike" baseline="30000" dirty="0">
                <a:solidFill>
                  <a:srgbClr val="323A45"/>
                </a:solidFill>
                <a:effectLst/>
                <a:latin typeface="Georgia" panose="02040502050405020303" pitchFamily="18" charset="0"/>
                <a:hlinkClick r:id="rId3" tooltip="Center for Obesity Research, Innovation and Education (CORIE), Hartford HealthCare, Hartford, CT, USA."/>
              </a:rPr>
              <a:t>1</a:t>
            </a:r>
            <a:r>
              <a:rPr lang="it-IT" sz="1050" b="0" i="0" dirty="0">
                <a:solidFill>
                  <a:srgbClr val="5B616B"/>
                </a:solidFill>
                <a:effectLst/>
                <a:latin typeface="Georgia" panose="02040502050405020303" pitchFamily="18" charset="0"/>
              </a:rPr>
              <a:t>, </a:t>
            </a:r>
            <a:r>
              <a:rPr lang="it-IT" sz="1050" b="0" i="0" u="none" strike="noStrike" dirty="0">
                <a:solidFill>
                  <a:srgbClr val="0071BC"/>
                </a:solidFill>
                <a:effectLst/>
                <a:latin typeface="Georgia" panose="02040502050405020303" pitchFamily="18" charset="0"/>
                <a:hlinkClick r:id="rId5"/>
              </a:rPr>
              <a:t>Dale S Bond</a:t>
            </a:r>
            <a:r>
              <a:rPr lang="it-IT" sz="1050" b="0" i="0" baseline="30000" dirty="0">
                <a:solidFill>
                  <a:srgbClr val="5B616B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it-IT" sz="1050" b="0" i="0" u="none" strike="noStrike" baseline="30000" dirty="0">
                <a:solidFill>
                  <a:srgbClr val="323A45"/>
                </a:solidFill>
                <a:effectLst/>
                <a:latin typeface="Georgia" panose="02040502050405020303" pitchFamily="18" charset="0"/>
                <a:hlinkClick r:id="rId3" tooltip="Center for Obesity Research, Innovation and Education (CORIE), Hartford HealthCare, Hartford, CT, USA."/>
              </a:rPr>
              <a:t>1</a:t>
            </a:r>
            <a:r>
              <a:rPr lang="it-IT" sz="1050" b="0" i="0" dirty="0">
                <a:solidFill>
                  <a:srgbClr val="5B616B"/>
                </a:solidFill>
                <a:effectLst/>
                <a:latin typeface="Georgia" panose="02040502050405020303" pitchFamily="18" charset="0"/>
              </a:rPr>
              <a:t>, </a:t>
            </a:r>
            <a:r>
              <a:rPr lang="it-IT" sz="1050" b="0" i="0" u="none" strike="noStrike" dirty="0">
                <a:solidFill>
                  <a:srgbClr val="0071BC"/>
                </a:solidFill>
                <a:effectLst/>
                <a:latin typeface="Georgia" panose="02040502050405020303" pitchFamily="18" charset="0"/>
                <a:hlinkClick r:id="rId6"/>
              </a:rPr>
              <a:t>Yin Wu</a:t>
            </a:r>
            <a:r>
              <a:rPr lang="it-IT" sz="1050" b="0" i="0" baseline="30000" dirty="0">
                <a:solidFill>
                  <a:srgbClr val="5B616B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it-IT" sz="1050" b="0" i="0" u="none" strike="noStrike" baseline="30000" dirty="0">
                <a:solidFill>
                  <a:srgbClr val="323A45"/>
                </a:solidFill>
                <a:effectLst/>
                <a:latin typeface="Georgia" panose="02040502050405020303" pitchFamily="18" charset="0"/>
                <a:hlinkClick r:id="rId3" tooltip="Center for Obesity Research, Innovation and Education (CORIE), Hartford HealthCare, Hartford, CT, USA."/>
              </a:rPr>
              <a:t>1</a:t>
            </a:r>
            <a:r>
              <a:rPr lang="it-IT" sz="1050" b="0" i="0" dirty="0">
                <a:solidFill>
                  <a:srgbClr val="5B616B"/>
                </a:solidFill>
                <a:effectLst/>
                <a:latin typeface="Georgia" panose="02040502050405020303" pitchFamily="18" charset="0"/>
              </a:rPr>
              <a:t>, </a:t>
            </a:r>
            <a:r>
              <a:rPr lang="it-IT" sz="1050" b="0" i="0" u="none" strike="noStrike" dirty="0">
                <a:solidFill>
                  <a:srgbClr val="0071BC"/>
                </a:solidFill>
                <a:effectLst/>
                <a:latin typeface="Georgia" panose="02040502050405020303" pitchFamily="18" charset="0"/>
                <a:hlinkClick r:id="rId7"/>
              </a:rPr>
              <a:t>Connie Santana</a:t>
            </a:r>
            <a:r>
              <a:rPr lang="it-IT" sz="1050" b="0" i="0" baseline="30000" dirty="0">
                <a:solidFill>
                  <a:srgbClr val="5B616B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it-IT" sz="1050" b="0" i="0" u="none" strike="noStrike" baseline="30000" dirty="0">
                <a:solidFill>
                  <a:srgbClr val="323A45"/>
                </a:solidFill>
                <a:effectLst/>
                <a:latin typeface="Georgia" panose="02040502050405020303" pitchFamily="18" charset="0"/>
                <a:hlinkClick r:id="rId3" tooltip="Center for Obesity Research, Innovation and Education (CORIE), Hartford HealthCare, Hartford, CT, USA."/>
              </a:rPr>
              <a:t>1</a:t>
            </a:r>
            <a:r>
              <a:rPr lang="it-IT" sz="1050" b="0" i="0" dirty="0">
                <a:solidFill>
                  <a:srgbClr val="5B616B"/>
                </a:solidFill>
                <a:effectLst/>
                <a:latin typeface="Georgia" panose="02040502050405020303" pitchFamily="18" charset="0"/>
              </a:rPr>
              <a:t>, </a:t>
            </a:r>
            <a:r>
              <a:rPr lang="it-IT" sz="1050" b="0" i="0" u="none" strike="noStrike" dirty="0">
                <a:solidFill>
                  <a:srgbClr val="0071BC"/>
                </a:solidFill>
                <a:effectLst/>
                <a:latin typeface="Georgia" panose="02040502050405020303" pitchFamily="18" charset="0"/>
                <a:hlinkClick r:id="rId8"/>
              </a:rPr>
              <a:t>Anna Schwartz</a:t>
            </a:r>
            <a:r>
              <a:rPr lang="it-IT" sz="1050" b="0" i="0" baseline="30000" dirty="0">
                <a:solidFill>
                  <a:srgbClr val="5B616B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it-IT" sz="1050" b="0" i="0" u="none" strike="noStrike" baseline="30000" dirty="0">
                <a:solidFill>
                  <a:srgbClr val="323A45"/>
                </a:solidFill>
                <a:effectLst/>
                <a:latin typeface="Georgia" panose="02040502050405020303" pitchFamily="18" charset="0"/>
                <a:hlinkClick r:id="rId3" tooltip="Center for Obesity Research, Innovation and Education (CORIE), Hartford HealthCare, Hartford, CT, USA."/>
              </a:rPr>
              <a:t>1</a:t>
            </a:r>
            <a:r>
              <a:rPr lang="it-IT" sz="1050" b="0" i="0" dirty="0">
                <a:solidFill>
                  <a:srgbClr val="5B616B"/>
                </a:solidFill>
                <a:effectLst/>
                <a:latin typeface="Georgia" panose="02040502050405020303" pitchFamily="18" charset="0"/>
              </a:rPr>
              <a:t>, </a:t>
            </a:r>
            <a:r>
              <a:rPr lang="it-IT" sz="1050" b="0" i="0" u="none" strike="noStrike" dirty="0">
                <a:solidFill>
                  <a:srgbClr val="0071BC"/>
                </a:solidFill>
                <a:effectLst/>
                <a:latin typeface="Georgia" panose="02040502050405020303" pitchFamily="18" charset="0"/>
                <a:hlinkClick r:id="rId9"/>
              </a:rPr>
              <a:t>Darren Tishler</a:t>
            </a:r>
            <a:r>
              <a:rPr lang="it-IT" sz="1050" b="0" i="0" baseline="30000" dirty="0">
                <a:solidFill>
                  <a:srgbClr val="5B616B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it-IT" sz="1050" b="0" i="0" u="none" strike="noStrike" baseline="30000" dirty="0">
                <a:solidFill>
                  <a:srgbClr val="323A45"/>
                </a:solidFill>
                <a:effectLst/>
                <a:latin typeface="Georgia" panose="02040502050405020303" pitchFamily="18" charset="0"/>
                <a:hlinkClick r:id="rId3" tooltip="Center for Obesity Research, Innovation and Education (CORIE), Hartford HealthCare, Hartford, CT, USA."/>
              </a:rPr>
              <a:t>1</a:t>
            </a:r>
            <a:r>
              <a:rPr lang="it-IT" sz="1050" b="0" i="0" dirty="0">
                <a:solidFill>
                  <a:srgbClr val="5B616B"/>
                </a:solidFill>
                <a:effectLst/>
                <a:latin typeface="Georgia" panose="02040502050405020303" pitchFamily="18" charset="0"/>
              </a:rPr>
              <a:t>, </a:t>
            </a:r>
            <a:r>
              <a:rPr lang="it-IT" sz="1050" b="0" i="0" u="none" strike="noStrike" dirty="0">
                <a:solidFill>
                  <a:srgbClr val="0071BC"/>
                </a:solidFill>
                <a:effectLst/>
                <a:latin typeface="Georgia" panose="02040502050405020303" pitchFamily="18" charset="0"/>
                <a:hlinkClick r:id="rId10"/>
              </a:rPr>
              <a:t>Pavlos Papasavas</a:t>
            </a:r>
            <a:r>
              <a:rPr lang="it-IT" sz="1050" b="0" i="0" baseline="30000" dirty="0">
                <a:solidFill>
                  <a:srgbClr val="5B616B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it-IT" sz="1050" b="0" i="0" u="none" strike="noStrike" baseline="30000" dirty="0">
                <a:solidFill>
                  <a:srgbClr val="323A45"/>
                </a:solidFill>
                <a:effectLst/>
                <a:latin typeface="Georgia" panose="02040502050405020303" pitchFamily="18" charset="0"/>
                <a:hlinkClick r:id="rId11" tooltip="Center for Obesity Research, Innovation and Education (CORIE), Hartford HealthCare, Hartford, CT, USA. pavlos.papasavas@hhchealth.org."/>
              </a:rPr>
              <a:t>2</a:t>
            </a:r>
            <a:endParaRPr lang="it-IT" sz="1050" b="0" i="0" u="none" strike="noStrike" baseline="30000" dirty="0">
              <a:solidFill>
                <a:srgbClr val="323A45"/>
              </a:solidFill>
              <a:effectLst/>
              <a:latin typeface="Georgia" panose="02040502050405020303" pitchFamily="18" charset="0"/>
            </a:endParaRPr>
          </a:p>
          <a:p>
            <a:pPr algn="l"/>
            <a:endParaRPr lang="it-IT" sz="1050" baseline="30000" dirty="0">
              <a:solidFill>
                <a:srgbClr val="323A45"/>
              </a:solidFill>
              <a:latin typeface="Georgia" panose="02040502050405020303" pitchFamily="18" charset="0"/>
            </a:endParaRPr>
          </a:p>
          <a:p>
            <a:r>
              <a:rPr lang="it-IT" sz="1050" b="0" i="0" dirty="0">
                <a:solidFill>
                  <a:srgbClr val="4D8055"/>
                </a:solidFill>
                <a:effectLst/>
                <a:latin typeface="Georgia" panose="02040502050405020303" pitchFamily="18" charset="0"/>
              </a:rPr>
              <a:t>Front </a:t>
            </a:r>
            <a:r>
              <a:rPr lang="it-IT" sz="1050" b="0" i="0" dirty="0" err="1">
                <a:solidFill>
                  <a:srgbClr val="4D8055"/>
                </a:solidFill>
                <a:effectLst/>
                <a:latin typeface="Georgia" panose="02040502050405020303" pitchFamily="18" charset="0"/>
              </a:rPr>
              <a:t>Psychol</a:t>
            </a:r>
            <a:r>
              <a:rPr lang="it-IT" sz="1050" b="0" i="0" dirty="0">
                <a:solidFill>
                  <a:srgbClr val="4D8055"/>
                </a:solidFill>
                <a:effectLst/>
                <a:latin typeface="Georgia" panose="02040502050405020303" pitchFamily="18" charset="0"/>
              </a:rPr>
              <a:t>. 2020 Mar 25;11:564. </a:t>
            </a:r>
            <a:r>
              <a:rPr lang="it-IT" sz="1050" b="0" i="0" dirty="0" err="1">
                <a:solidFill>
                  <a:srgbClr val="4D8055"/>
                </a:solidFill>
                <a:effectLst/>
                <a:latin typeface="Georgia" panose="02040502050405020303" pitchFamily="18" charset="0"/>
              </a:rPr>
              <a:t>doi</a:t>
            </a:r>
            <a:r>
              <a:rPr lang="it-IT" sz="1050" b="0" i="0" dirty="0">
                <a:solidFill>
                  <a:srgbClr val="4D8055"/>
                </a:solidFill>
                <a:effectLst/>
                <a:latin typeface="Georgia" panose="02040502050405020303" pitchFamily="18" charset="0"/>
              </a:rPr>
              <a:t>: 10.3389/fpsyg.2020.00564. </a:t>
            </a:r>
            <a:r>
              <a:rPr lang="it-IT" sz="1050" b="0" i="0" dirty="0" err="1">
                <a:solidFill>
                  <a:srgbClr val="4D8055"/>
                </a:solidFill>
                <a:effectLst/>
                <a:latin typeface="Georgia" panose="02040502050405020303" pitchFamily="18" charset="0"/>
              </a:rPr>
              <a:t>eCollection</a:t>
            </a:r>
            <a:r>
              <a:rPr lang="it-IT" sz="1050" b="0" i="0" dirty="0">
                <a:solidFill>
                  <a:srgbClr val="4D8055"/>
                </a:solidFill>
                <a:effectLst/>
                <a:latin typeface="Georgia" panose="02040502050405020303" pitchFamily="18" charset="0"/>
              </a:rPr>
              <a:t> 2020.PMID: 32273868 Review. </a:t>
            </a:r>
            <a:r>
              <a:rPr lang="it-IT" sz="1050" b="1" i="0" u="sng" dirty="0">
                <a:solidFill>
                  <a:srgbClr val="205493"/>
                </a:solidFill>
                <a:effectLst/>
                <a:latin typeface="Georgia" panose="02040502050405020303" pitchFamily="18" charset="0"/>
                <a:hlinkClick r:id="rId12"/>
              </a:rPr>
              <a:t>Multidimensional</a:t>
            </a:r>
            <a:r>
              <a:rPr lang="it-IT" sz="1050" b="0" i="0" u="sng" dirty="0">
                <a:solidFill>
                  <a:srgbClr val="205493"/>
                </a:solidFill>
                <a:effectLst/>
                <a:latin typeface="Georgia" panose="02040502050405020303" pitchFamily="18" charset="0"/>
                <a:hlinkClick r:id="rId12"/>
              </a:rPr>
              <a:t> </a:t>
            </a:r>
            <a:r>
              <a:rPr lang="it-IT" sz="1050" b="1" i="0" u="sng" dirty="0">
                <a:solidFill>
                  <a:srgbClr val="205493"/>
                </a:solidFill>
                <a:effectLst/>
                <a:latin typeface="Georgia" panose="02040502050405020303" pitchFamily="18" charset="0"/>
                <a:hlinkClick r:id="rId12"/>
              </a:rPr>
              <a:t>Approach</a:t>
            </a:r>
            <a:r>
              <a:rPr lang="it-IT" sz="1050" b="0" i="0" u="sng" dirty="0">
                <a:solidFill>
                  <a:srgbClr val="205493"/>
                </a:solidFill>
                <a:effectLst/>
                <a:latin typeface="Georgia" panose="02040502050405020303" pitchFamily="18" charset="0"/>
                <a:hlinkClick r:id="rId12"/>
              </a:rPr>
              <a:t> to </a:t>
            </a:r>
            <a:r>
              <a:rPr lang="it-IT" sz="1050" b="1" i="0" u="sng" dirty="0" err="1">
                <a:solidFill>
                  <a:srgbClr val="205493"/>
                </a:solidFill>
                <a:effectLst/>
                <a:latin typeface="Georgia" panose="02040502050405020303" pitchFamily="18" charset="0"/>
                <a:hlinkClick r:id="rId12"/>
              </a:rPr>
              <a:t>Frailty</a:t>
            </a:r>
            <a:r>
              <a:rPr lang="it-IT" sz="1050" b="0" i="0" u="sng" dirty="0" err="1">
                <a:solidFill>
                  <a:srgbClr val="205493"/>
                </a:solidFill>
                <a:effectLst/>
                <a:latin typeface="Georgia" panose="02040502050405020303" pitchFamily="18" charset="0"/>
                <a:hlinkClick r:id="rId12"/>
              </a:rPr>
              <a:t>.</a:t>
            </a:r>
            <a:r>
              <a:rPr lang="it-IT" sz="1050" b="0" i="0" dirty="0" err="1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Wleklik</a:t>
            </a:r>
            <a:r>
              <a:rPr lang="it-IT" sz="1050" b="0" i="0" dirty="0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 M, </a:t>
            </a:r>
            <a:r>
              <a:rPr lang="it-IT" sz="1050" b="0" i="0" dirty="0" err="1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Uchmanowicz</a:t>
            </a:r>
            <a:r>
              <a:rPr lang="it-IT" sz="1050" b="0" i="0" dirty="0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 I, </a:t>
            </a:r>
            <a:r>
              <a:rPr lang="it-IT" sz="1050" b="0" i="0" dirty="0" err="1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Jankowska</a:t>
            </a:r>
            <a:r>
              <a:rPr lang="it-IT" sz="1050" b="0" i="0" dirty="0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 EA, Vitale C, </a:t>
            </a:r>
            <a:r>
              <a:rPr lang="it-IT" sz="1050" b="0" i="0" dirty="0" err="1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Lisiak</a:t>
            </a:r>
            <a:r>
              <a:rPr lang="it-IT" sz="1050" b="0" i="0" dirty="0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 M, </a:t>
            </a:r>
            <a:r>
              <a:rPr lang="it-IT" sz="1050" b="0" i="0" dirty="0" err="1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Drozd</a:t>
            </a:r>
            <a:r>
              <a:rPr lang="it-IT" sz="1050" b="0" i="0" dirty="0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 M, </a:t>
            </a:r>
            <a:r>
              <a:rPr lang="it-IT" sz="1050" b="0" i="0" dirty="0" err="1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Pobrotyn</a:t>
            </a:r>
            <a:r>
              <a:rPr lang="it-IT" sz="1050" b="0" i="0" dirty="0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it-IT" sz="1050" b="0" i="0" dirty="0" err="1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P</a:t>
            </a:r>
            <a:r>
              <a:rPr lang="it-IT" sz="1050" b="0" i="0" dirty="0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it-IT" sz="1050" b="0" i="0" dirty="0" err="1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Tkaczyszyn</a:t>
            </a:r>
            <a:r>
              <a:rPr lang="it-IT" sz="1050" b="0" i="0" dirty="0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 M, Lee C. </a:t>
            </a:r>
            <a:endParaRPr lang="it-IT" sz="1050" b="0" i="0" dirty="0">
              <a:solidFill>
                <a:srgbClr val="5B616B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A553F5E-DC24-B466-2785-911AE784A0A8}"/>
              </a:ext>
            </a:extLst>
          </p:cNvPr>
          <p:cNvSpPr/>
          <p:nvPr/>
        </p:nvSpPr>
        <p:spPr>
          <a:xfrm>
            <a:off x="475488" y="734946"/>
            <a:ext cx="11009376" cy="36541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itolo 2">
            <a:extLst>
              <a:ext uri="{FF2B5EF4-FFF2-40B4-BE49-F238E27FC236}">
                <a16:creationId xmlns:a16="http://schemas.microsoft.com/office/drawing/2014/main" id="{A9476D75-84E6-E205-4605-CCDE91CF23FE}"/>
              </a:ext>
            </a:extLst>
          </p:cNvPr>
          <p:cNvSpPr txBox="1">
            <a:spLocks/>
          </p:cNvSpPr>
          <p:nvPr/>
        </p:nvSpPr>
        <p:spPr>
          <a:xfrm>
            <a:off x="3870007" y="480357"/>
            <a:ext cx="4318635" cy="719792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>
                <a:latin typeface="Georgia" panose="02040502050405020303" pitchFamily="18" charset="0"/>
              </a:rPr>
              <a:t>DEFINIZIONE</a:t>
            </a:r>
          </a:p>
        </p:txBody>
      </p:sp>
      <p:pic>
        <p:nvPicPr>
          <p:cNvPr id="1026" name="Picture 2" descr="Iconica di ricerca del libro">
            <a:extLst>
              <a:ext uri="{FF2B5EF4-FFF2-40B4-BE49-F238E27FC236}">
                <a16:creationId xmlns:a16="http://schemas.microsoft.com/office/drawing/2014/main" id="{2B4D3BEA-AC8A-071F-2C95-A2C6094B76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8" t="16502" r="16403" b="16167"/>
          <a:stretch/>
        </p:blipFill>
        <p:spPr bwMode="auto">
          <a:xfrm>
            <a:off x="3072384" y="265668"/>
            <a:ext cx="1097280" cy="105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87D5333-8301-6421-7D74-9075C4F1445D}"/>
              </a:ext>
            </a:extLst>
          </p:cNvPr>
          <p:cNvSpPr txBox="1"/>
          <p:nvPr/>
        </p:nvSpPr>
        <p:spPr>
          <a:xfrm>
            <a:off x="1129081" y="2502112"/>
            <a:ext cx="99338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000" dirty="0">
              <a:latin typeface="Georgia" panose="02040502050405020303" pitchFamily="18" charset="0"/>
            </a:endParaRPr>
          </a:p>
          <a:p>
            <a:r>
              <a:rPr lang="it-IT" sz="2000" dirty="0">
                <a:latin typeface="Georgia" panose="02040502050405020303" pitchFamily="18" charset="0"/>
              </a:rPr>
              <a:t>Non si tratta semplicemente di un problema legato all’età, ma di uno </a:t>
            </a:r>
            <a:r>
              <a:rPr lang="it-IT" sz="2000" b="1" dirty="0">
                <a:latin typeface="Georgia" panose="02040502050405020303" pitchFamily="18" charset="0"/>
              </a:rPr>
              <a:t>stato multidimensionale</a:t>
            </a:r>
            <a:r>
              <a:rPr lang="it-IT" sz="2000" dirty="0">
                <a:latin typeface="Georgia" panose="02040502050405020303" pitchFamily="18" charset="0"/>
              </a:rPr>
              <a:t>, che può interessare pazienti giovani con comorbidità gravi tanto quanto anziani con declino funzionale.</a:t>
            </a:r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:a16="http://schemas.microsoft.com/office/drawing/2014/main" id="{D3AA76D5-07C4-15A1-BC52-9135C8BFA3B6}"/>
              </a:ext>
            </a:extLst>
          </p:cNvPr>
          <p:cNvSpPr txBox="1">
            <a:spLocks/>
          </p:cNvSpPr>
          <p:nvPr/>
        </p:nvSpPr>
        <p:spPr>
          <a:xfrm>
            <a:off x="790575" y="315903"/>
            <a:ext cx="10610850" cy="7197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>
                <a:latin typeface="Georgia" panose="02040502050405020303" pitchFamily="18" charset="0"/>
              </a:rPr>
              <a:t>Fragilità primaria: </a:t>
            </a:r>
            <a:r>
              <a:rPr lang="it-IT" sz="4000" dirty="0" err="1">
                <a:latin typeface="Georgia" panose="02040502050405020303" pitchFamily="18" charset="0"/>
              </a:rPr>
              <a:t>pre</a:t>
            </a:r>
            <a:r>
              <a:rPr lang="it-IT" sz="4000" dirty="0">
                <a:latin typeface="Georgia" panose="02040502050405020303" pitchFamily="18" charset="0"/>
              </a:rPr>
              <a:t>-operatoria</a:t>
            </a:r>
          </a:p>
        </p:txBody>
      </p:sp>
      <p:pic>
        <p:nvPicPr>
          <p:cNvPr id="5" name="Immagine 4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6104CC2A-6215-C699-798A-90DC4E7A95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80"/>
          <a:stretch/>
        </p:blipFill>
        <p:spPr>
          <a:xfrm>
            <a:off x="685800" y="1028700"/>
            <a:ext cx="11023792" cy="1204138"/>
          </a:xfrm>
          <a:prstGeom prst="rect">
            <a:avLst/>
          </a:prstGeom>
        </p:spPr>
      </p:pic>
      <p:pic>
        <p:nvPicPr>
          <p:cNvPr id="6" name="Immagine 5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12E79485-9902-1179-178B-EDFA873F4B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3" b="47656"/>
          <a:stretch/>
        </p:blipFill>
        <p:spPr>
          <a:xfrm>
            <a:off x="685800" y="2254519"/>
            <a:ext cx="11023792" cy="1382232"/>
          </a:xfrm>
          <a:prstGeom prst="rect">
            <a:avLst/>
          </a:prstGeom>
        </p:spPr>
      </p:pic>
      <p:pic>
        <p:nvPicPr>
          <p:cNvPr id="7" name="Immagine 6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1AEF6348-B4E4-336B-4CC9-10898EA4FF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75" b="24477"/>
          <a:stretch/>
        </p:blipFill>
        <p:spPr>
          <a:xfrm>
            <a:off x="685800" y="3615071"/>
            <a:ext cx="11023792" cy="1176156"/>
          </a:xfrm>
          <a:prstGeom prst="rect">
            <a:avLst/>
          </a:prstGeom>
        </p:spPr>
      </p:pic>
      <p:pic>
        <p:nvPicPr>
          <p:cNvPr id="8" name="Immagine 7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EA283F4D-EDE0-7E7E-C8A6-D0ABEDB81A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52"/>
          <a:stretch/>
        </p:blipFill>
        <p:spPr>
          <a:xfrm>
            <a:off x="685800" y="4812213"/>
            <a:ext cx="11023792" cy="117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9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6A53DE9E-2CF4-4874-680F-176E272EEBF4}"/>
              </a:ext>
            </a:extLst>
          </p:cNvPr>
          <p:cNvSpPr txBox="1"/>
          <p:nvPr/>
        </p:nvSpPr>
        <p:spPr>
          <a:xfrm>
            <a:off x="1296863" y="2981965"/>
            <a:ext cx="95982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atin typeface="Georgia" panose="02040502050405020303" pitchFamily="18" charset="0"/>
              </a:rPr>
              <a:t>Il concetto di </a:t>
            </a:r>
            <a:r>
              <a:rPr lang="it-IT" sz="2400" b="1" dirty="0">
                <a:latin typeface="Georgia" panose="02040502050405020303" pitchFamily="18" charset="0"/>
              </a:rPr>
              <a:t>“paziente fragile”</a:t>
            </a:r>
            <a:r>
              <a:rPr lang="it-IT" sz="2400" dirty="0">
                <a:latin typeface="Georgia" panose="02040502050405020303" pitchFamily="18" charset="0"/>
              </a:rPr>
              <a:t> in chirurgia </a:t>
            </a:r>
            <a:r>
              <a:rPr lang="it-IT" sz="2400" dirty="0" err="1">
                <a:latin typeface="Georgia" panose="02040502050405020303" pitchFamily="18" charset="0"/>
              </a:rPr>
              <a:t>bariatrica</a:t>
            </a:r>
            <a:r>
              <a:rPr lang="it-IT" sz="2400" dirty="0">
                <a:latin typeface="Georgia" panose="02040502050405020303" pitchFamily="18" charset="0"/>
              </a:rPr>
              <a:t> </a:t>
            </a:r>
            <a:r>
              <a:rPr lang="it-IT" sz="2400" b="1" dirty="0">
                <a:latin typeface="Georgia" panose="02040502050405020303" pitchFamily="18" charset="0"/>
              </a:rPr>
              <a:t>non si limita alla fase </a:t>
            </a:r>
            <a:r>
              <a:rPr lang="it-IT" sz="2400" b="1" dirty="0" err="1">
                <a:latin typeface="Georgia" panose="02040502050405020303" pitchFamily="18" charset="0"/>
              </a:rPr>
              <a:t>pre</a:t>
            </a:r>
            <a:r>
              <a:rPr lang="it-IT" sz="2400" b="1" dirty="0">
                <a:latin typeface="Georgia" panose="02040502050405020303" pitchFamily="18" charset="0"/>
              </a:rPr>
              <a:t>-operatoria</a:t>
            </a:r>
            <a:r>
              <a:rPr lang="it-IT" sz="2400" dirty="0">
                <a:latin typeface="Georgia" panose="02040502050405020303" pitchFamily="18" charset="0"/>
              </a:rPr>
              <a:t>, ma si </a:t>
            </a:r>
            <a:r>
              <a:rPr lang="it-IT" sz="2400" b="1" dirty="0">
                <a:latin typeface="Georgia" panose="02040502050405020303" pitchFamily="18" charset="0"/>
              </a:rPr>
              <a:t>estende anche alla fase post-operatoria</a:t>
            </a:r>
            <a:endParaRPr lang="it-IT" sz="2400" dirty="0">
              <a:latin typeface="Georgia" panose="02040502050405020303" pitchFamily="18" charset="0"/>
            </a:endParaRPr>
          </a:p>
        </p:txBody>
      </p:sp>
      <p:pic>
        <p:nvPicPr>
          <p:cNvPr id="3074" name="Picture 2" descr="Attenzione arte vettoriale, icone e grafica per il download gratuito">
            <a:extLst>
              <a:ext uri="{FF2B5EF4-FFF2-40B4-BE49-F238E27FC236}">
                <a16:creationId xmlns:a16="http://schemas.microsoft.com/office/drawing/2014/main" id="{1C874B6D-0CDE-A167-D4EA-5B5EADAF0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788" y="484996"/>
            <a:ext cx="7958423" cy="198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42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2">
            <a:extLst>
              <a:ext uri="{FF2B5EF4-FFF2-40B4-BE49-F238E27FC236}">
                <a16:creationId xmlns:a16="http://schemas.microsoft.com/office/drawing/2014/main" id="{571801C8-F16B-A99E-882E-44489F2F7C72}"/>
              </a:ext>
            </a:extLst>
          </p:cNvPr>
          <p:cNvSpPr txBox="1">
            <a:spLocks/>
          </p:cNvSpPr>
          <p:nvPr/>
        </p:nvSpPr>
        <p:spPr>
          <a:xfrm>
            <a:off x="0" y="240594"/>
            <a:ext cx="12192000" cy="7197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2800" dirty="0">
                <a:latin typeface="Georgia" panose="02040502050405020303" pitchFamily="18" charset="0"/>
              </a:rPr>
              <a:t>Fragilità secondaria: post-operatoria o da chirurgia di revisione</a:t>
            </a:r>
          </a:p>
        </p:txBody>
      </p:sp>
      <p:pic>
        <p:nvPicPr>
          <p:cNvPr id="3" name="Immagine 2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74F313E1-8E36-4E6A-BF51-29CD7EB689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9" r="68165" b="12168"/>
          <a:stretch/>
        </p:blipFill>
        <p:spPr>
          <a:xfrm>
            <a:off x="671848" y="1187258"/>
            <a:ext cx="3453586" cy="448348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02992C6-0F0F-D07C-1B88-BFFF730CEB84}"/>
              </a:ext>
            </a:extLst>
          </p:cNvPr>
          <p:cNvSpPr txBox="1"/>
          <p:nvPr/>
        </p:nvSpPr>
        <p:spPr>
          <a:xfrm>
            <a:off x="5015024" y="2559035"/>
            <a:ext cx="61030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latin typeface="Georgia" panose="02040502050405020303" pitchFamily="18" charset="0"/>
              </a:rPr>
              <a:t>Questi pazienti possono aver iniziato il percorso in condizioni ottimali, ma aver sviluppato </a:t>
            </a:r>
            <a:r>
              <a:rPr lang="it-IT" sz="2000" b="1" dirty="0">
                <a:latin typeface="Georgia" panose="02040502050405020303" pitchFamily="18" charset="0"/>
              </a:rPr>
              <a:t>una fragilità acquisita</a:t>
            </a:r>
            <a:r>
              <a:rPr lang="it-IT" sz="2000" dirty="0">
                <a:latin typeface="Georgia" panose="02040502050405020303" pitchFamily="18" charset="0"/>
              </a:rPr>
              <a:t>, legata a malassorbimento, catabolismo e compromissione funzionale.</a:t>
            </a:r>
          </a:p>
        </p:txBody>
      </p:sp>
    </p:spTree>
    <p:extLst>
      <p:ext uri="{BB962C8B-B14F-4D97-AF65-F5344CB8AC3E}">
        <p14:creationId xmlns:p14="http://schemas.microsoft.com/office/powerpoint/2010/main" val="402369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2">
            <a:extLst>
              <a:ext uri="{FF2B5EF4-FFF2-40B4-BE49-F238E27FC236}">
                <a16:creationId xmlns:a16="http://schemas.microsoft.com/office/drawing/2014/main" id="{571801C8-F16B-A99E-882E-44489F2F7C72}"/>
              </a:ext>
            </a:extLst>
          </p:cNvPr>
          <p:cNvSpPr txBox="1">
            <a:spLocks/>
          </p:cNvSpPr>
          <p:nvPr/>
        </p:nvSpPr>
        <p:spPr>
          <a:xfrm>
            <a:off x="0" y="240594"/>
            <a:ext cx="12192000" cy="7197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2800" dirty="0">
                <a:latin typeface="Georgia" panose="02040502050405020303" pitchFamily="18" charset="0"/>
              </a:rPr>
              <a:t>Fragilità secondaria: post-operatoria o da chirurgia di revisione</a:t>
            </a:r>
          </a:p>
        </p:txBody>
      </p:sp>
      <p:pic>
        <p:nvPicPr>
          <p:cNvPr id="4" name="Immagine 3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C88232A8-BE11-39DB-321E-6BEE8C4577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6" t="12149" r="34369" b="12168"/>
          <a:stretch/>
        </p:blipFill>
        <p:spPr>
          <a:xfrm>
            <a:off x="4338084" y="1187258"/>
            <a:ext cx="3453586" cy="448348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F226363-3EA9-199C-ECC6-F13E49DA99E0}"/>
              </a:ext>
            </a:extLst>
          </p:cNvPr>
          <p:cNvSpPr txBox="1"/>
          <p:nvPr/>
        </p:nvSpPr>
        <p:spPr>
          <a:xfrm>
            <a:off x="8004320" y="2636728"/>
            <a:ext cx="345358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latin typeface="Georgia" panose="02040502050405020303" pitchFamily="18" charset="0"/>
              </a:rPr>
              <a:t>In questi casi, la fragilità si configura come una </a:t>
            </a:r>
            <a:r>
              <a:rPr lang="it-IT" sz="2000" b="1" dirty="0">
                <a:latin typeface="Georgia" panose="02040502050405020303" pitchFamily="18" charset="0"/>
              </a:rPr>
              <a:t>fragilità nutrizionale e comportamentale</a:t>
            </a:r>
            <a:r>
              <a:rPr lang="it-IT" sz="2000" dirty="0">
                <a:latin typeface="Georgia" panose="02040502050405020303" pitchFamily="18" charset="0"/>
              </a:rPr>
              <a:t>, che compromette l’equilibrio metabolico e richiede interventi tempestivi.</a:t>
            </a:r>
          </a:p>
        </p:txBody>
      </p:sp>
      <p:pic>
        <p:nvPicPr>
          <p:cNvPr id="7" name="Immagine 6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37BAEB1F-ACE5-D169-B9BE-8D0B857E2F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9" r="68165" b="12168"/>
          <a:stretch/>
        </p:blipFill>
        <p:spPr>
          <a:xfrm>
            <a:off x="671848" y="1187258"/>
            <a:ext cx="3453586" cy="448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5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2">
            <a:extLst>
              <a:ext uri="{FF2B5EF4-FFF2-40B4-BE49-F238E27FC236}">
                <a16:creationId xmlns:a16="http://schemas.microsoft.com/office/drawing/2014/main" id="{571801C8-F16B-A99E-882E-44489F2F7C72}"/>
              </a:ext>
            </a:extLst>
          </p:cNvPr>
          <p:cNvSpPr txBox="1">
            <a:spLocks/>
          </p:cNvSpPr>
          <p:nvPr/>
        </p:nvSpPr>
        <p:spPr>
          <a:xfrm>
            <a:off x="0" y="240594"/>
            <a:ext cx="12192000" cy="7197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2800" dirty="0">
                <a:latin typeface="Georgia" panose="02040502050405020303" pitchFamily="18" charset="0"/>
              </a:rPr>
              <a:t>Fragilità secondaria: post-operatoria o da chirurgia di revisione</a:t>
            </a:r>
          </a:p>
        </p:txBody>
      </p:sp>
      <p:pic>
        <p:nvPicPr>
          <p:cNvPr id="5" name="Immagine 4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521B4C19-F3D4-D66E-2726-E6FFC39DA2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5" t="12149" b="12168"/>
          <a:stretch/>
        </p:blipFill>
        <p:spPr>
          <a:xfrm>
            <a:off x="8141768" y="1187258"/>
            <a:ext cx="3453586" cy="4483484"/>
          </a:xfrm>
          <a:prstGeom prst="rect">
            <a:avLst/>
          </a:prstGeom>
        </p:spPr>
      </p:pic>
      <p:pic>
        <p:nvPicPr>
          <p:cNvPr id="7" name="Immagine 6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60B2C692-01D4-7310-F569-087D0A88D3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6" t="12149" r="34369" b="12168"/>
          <a:stretch/>
        </p:blipFill>
        <p:spPr>
          <a:xfrm>
            <a:off x="4338084" y="1187258"/>
            <a:ext cx="3453586" cy="4483484"/>
          </a:xfrm>
          <a:prstGeom prst="rect">
            <a:avLst/>
          </a:prstGeom>
        </p:spPr>
      </p:pic>
      <p:pic>
        <p:nvPicPr>
          <p:cNvPr id="8" name="Immagine 7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2228B254-D74C-EBFC-1020-0056051AF2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9" r="68165" b="12168"/>
          <a:stretch/>
        </p:blipFill>
        <p:spPr>
          <a:xfrm>
            <a:off x="671848" y="1187258"/>
            <a:ext cx="3453586" cy="448348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B315A4C-25B0-9BE2-7212-D79AC539D9C1}"/>
              </a:ext>
            </a:extLst>
          </p:cNvPr>
          <p:cNvSpPr txBox="1"/>
          <p:nvPr/>
        </p:nvSpPr>
        <p:spPr>
          <a:xfrm>
            <a:off x="3719400" y="2765063"/>
            <a:ext cx="4072270" cy="2246769"/>
          </a:xfrm>
          <a:prstGeom prst="rect">
            <a:avLst/>
          </a:prstGeom>
          <a:solidFill>
            <a:schemeClr val="accent6">
              <a:lumMod val="75000"/>
              <a:alpha val="74000"/>
            </a:schemeClr>
          </a:solidFill>
          <a:ln w="57150">
            <a:solidFill>
              <a:srgbClr val="E98B0D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Si tratta di pazienti ad alto rischio nutrizionale, in cui il supporto del dietista è fondamentale per ottimizzare lo stato </a:t>
            </a:r>
            <a:r>
              <a:rPr lang="it-IT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pre</a:t>
            </a:r>
            <a:r>
              <a:rPr lang="it-IT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-revisione e pianificare un recupero sicuro.</a:t>
            </a:r>
          </a:p>
        </p:txBody>
      </p:sp>
    </p:spTree>
    <p:extLst>
      <p:ext uri="{BB962C8B-B14F-4D97-AF65-F5344CB8AC3E}">
        <p14:creationId xmlns:p14="http://schemas.microsoft.com/office/powerpoint/2010/main" val="168259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DAE35-8BE1-6559-6E09-E13D401C86FC}"/>
              </a:ext>
            </a:extLst>
          </p:cNvPr>
          <p:cNvSpPr txBox="1">
            <a:spLocks/>
          </p:cNvSpPr>
          <p:nvPr/>
        </p:nvSpPr>
        <p:spPr>
          <a:xfrm>
            <a:off x="201169" y="383336"/>
            <a:ext cx="121920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4000" dirty="0">
                <a:latin typeface="Georgia" panose="02040502050405020303" pitchFamily="18" charset="0"/>
              </a:rPr>
              <a:t>Valutazione nutrizionale </a:t>
            </a:r>
            <a:r>
              <a:rPr lang="it-IT" sz="4000" dirty="0" err="1">
                <a:latin typeface="Georgia" panose="02040502050405020303" pitchFamily="18" charset="0"/>
              </a:rPr>
              <a:t>pre</a:t>
            </a:r>
            <a:r>
              <a:rPr lang="it-IT" sz="4000" dirty="0">
                <a:latin typeface="Georgia" panose="02040502050405020303" pitchFamily="18" charset="0"/>
              </a:rPr>
              <a:t>/post-operatoria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07AEA35-324E-E36D-4410-D0C3EBC52D92}"/>
              </a:ext>
            </a:extLst>
          </p:cNvPr>
          <p:cNvSpPr txBox="1"/>
          <p:nvPr/>
        </p:nvSpPr>
        <p:spPr>
          <a:xfrm>
            <a:off x="844214" y="1458163"/>
            <a:ext cx="10503569" cy="2534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latin typeface="Georgia" panose="02040502050405020303" pitchFamily="18" charset="0"/>
              </a:rPr>
              <a:t>Per l’identificazione precoce della fragilità — </a:t>
            </a:r>
            <a:r>
              <a:rPr lang="it-IT" sz="1600" i="1" dirty="0">
                <a:latin typeface="Georgia" panose="02040502050405020303" pitchFamily="18" charset="0"/>
              </a:rPr>
              <a:t>primaria o secondaria </a:t>
            </a:r>
            <a:r>
              <a:rPr lang="it-IT" dirty="0">
                <a:latin typeface="Georgia" panose="02040502050405020303" pitchFamily="18" charset="0"/>
              </a:rPr>
              <a:t>— si rivelano utili strumenti come: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it-IT" b="1" dirty="0">
                <a:latin typeface="Georgia" panose="02040502050405020303" pitchFamily="18" charset="0"/>
              </a:rPr>
              <a:t>Clinical </a:t>
            </a:r>
            <a:r>
              <a:rPr lang="it-IT" b="1" dirty="0" err="1">
                <a:latin typeface="Georgia" panose="02040502050405020303" pitchFamily="18" charset="0"/>
              </a:rPr>
              <a:t>Frailty</a:t>
            </a:r>
            <a:r>
              <a:rPr lang="it-IT" b="1" dirty="0">
                <a:latin typeface="Georgia" panose="02040502050405020303" pitchFamily="18" charset="0"/>
              </a:rPr>
              <a:t> Scale (CFS)</a:t>
            </a:r>
            <a:endParaRPr lang="it-IT" dirty="0">
              <a:latin typeface="Georgia" panose="02040502050405020303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it-IT" b="1" dirty="0">
                <a:latin typeface="Georgia" panose="02040502050405020303" pitchFamily="18" charset="0"/>
              </a:rPr>
              <a:t>Mini </a:t>
            </a:r>
            <a:r>
              <a:rPr lang="it-IT" b="1" dirty="0" err="1">
                <a:latin typeface="Georgia" panose="02040502050405020303" pitchFamily="18" charset="0"/>
              </a:rPr>
              <a:t>Nutritional</a:t>
            </a:r>
            <a:r>
              <a:rPr lang="it-IT" b="1" dirty="0">
                <a:latin typeface="Georgia" panose="02040502050405020303" pitchFamily="18" charset="0"/>
              </a:rPr>
              <a:t> </a:t>
            </a:r>
            <a:r>
              <a:rPr lang="it-IT" b="1" dirty="0" err="1">
                <a:latin typeface="Georgia" panose="02040502050405020303" pitchFamily="18" charset="0"/>
              </a:rPr>
              <a:t>Assessment</a:t>
            </a:r>
            <a:r>
              <a:rPr lang="it-IT" b="1" dirty="0">
                <a:latin typeface="Georgia" panose="02040502050405020303" pitchFamily="18" charset="0"/>
              </a:rPr>
              <a:t> (MNA)</a:t>
            </a:r>
            <a:endParaRPr lang="it-IT" dirty="0">
              <a:latin typeface="Georgia" panose="02040502050405020303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it-IT" b="1" dirty="0">
                <a:latin typeface="Georgia" panose="02040502050405020303" pitchFamily="18" charset="0"/>
              </a:rPr>
              <a:t>GLIM </a:t>
            </a:r>
            <a:r>
              <a:rPr lang="it-IT" b="1" dirty="0" err="1">
                <a:latin typeface="Georgia" panose="02040502050405020303" pitchFamily="18" charset="0"/>
              </a:rPr>
              <a:t>Criteria</a:t>
            </a:r>
            <a:r>
              <a:rPr lang="it-IT" dirty="0">
                <a:latin typeface="Georgia" panose="02040502050405020303" pitchFamily="18" charset="0"/>
              </a:rPr>
              <a:t> per la diagnosi di malnutrizione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it-IT" b="1" dirty="0">
                <a:latin typeface="Georgia" panose="02040502050405020303" pitchFamily="18" charset="0"/>
              </a:rPr>
              <a:t>Valutazione della forza muscolare</a:t>
            </a:r>
            <a:r>
              <a:rPr lang="it-IT" dirty="0">
                <a:latin typeface="Georgia" panose="02040502050405020303" pitchFamily="18" charset="0"/>
              </a:rPr>
              <a:t> (es. hand grip)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it-IT" b="1" dirty="0">
                <a:latin typeface="Georgia" panose="02040502050405020303" pitchFamily="18" charset="0"/>
              </a:rPr>
              <a:t>Valutazione multidimensionale geriatrica</a:t>
            </a:r>
            <a:r>
              <a:rPr lang="it-IT" dirty="0">
                <a:latin typeface="Georgia" panose="02040502050405020303" pitchFamily="18" charset="0"/>
              </a:rPr>
              <a:t> (nei pazienti anziani)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2A6EDF4-762F-8C6E-505D-B9470BDADCF5}"/>
              </a:ext>
            </a:extLst>
          </p:cNvPr>
          <p:cNvSpPr txBox="1"/>
          <p:nvPr/>
        </p:nvSpPr>
        <p:spPr>
          <a:xfrm>
            <a:off x="2977116" y="4460919"/>
            <a:ext cx="8440852" cy="12883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latin typeface="Georgia" panose="02040502050405020303" pitchFamily="18" charset="0"/>
              </a:rPr>
              <a:t>Il riconoscimento e il monitoraggio della fragilità nel tempo permettono al dietista di intervenire con </a:t>
            </a:r>
            <a:r>
              <a:rPr lang="it-IT" b="1" dirty="0">
                <a:latin typeface="Georgia" panose="02040502050405020303" pitchFamily="18" charset="0"/>
              </a:rPr>
              <a:t>strategie nutrizionali mirate</a:t>
            </a:r>
            <a:r>
              <a:rPr lang="it-IT" dirty="0">
                <a:latin typeface="Georgia" panose="02040502050405020303" pitchFamily="18" charset="0"/>
              </a:rPr>
              <a:t>, riducendo i rischi operatori, ottimizzando il recupero e migliorando l’aderenza nel lungo termine.</a:t>
            </a:r>
          </a:p>
        </p:txBody>
      </p:sp>
      <p:sp>
        <p:nvSpPr>
          <p:cNvPr id="5" name="Freccia destra 4">
            <a:extLst>
              <a:ext uri="{FF2B5EF4-FFF2-40B4-BE49-F238E27FC236}">
                <a16:creationId xmlns:a16="http://schemas.microsoft.com/office/drawing/2014/main" id="{EEA42AD9-E430-B49A-C932-67E4A629D6D5}"/>
              </a:ext>
            </a:extLst>
          </p:cNvPr>
          <p:cNvSpPr/>
          <p:nvPr/>
        </p:nvSpPr>
        <p:spPr>
          <a:xfrm>
            <a:off x="993070" y="4584106"/>
            <a:ext cx="1813926" cy="10419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859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omozione speciale per valutazione nutrizionale - STUDIO MEDICO Gli Archi">
            <a:extLst>
              <a:ext uri="{FF2B5EF4-FFF2-40B4-BE49-F238E27FC236}">
                <a16:creationId xmlns:a16="http://schemas.microsoft.com/office/drawing/2014/main" id="{BC0B6D0B-785F-2CE1-EF58-C6EADFBF5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8288"/>
            <a:ext cx="12192000" cy="618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615A1B-0370-1782-F7E5-C39AC5B00CB5}"/>
              </a:ext>
            </a:extLst>
          </p:cNvPr>
          <p:cNvSpPr txBox="1">
            <a:spLocks/>
          </p:cNvSpPr>
          <p:nvPr/>
        </p:nvSpPr>
        <p:spPr>
          <a:xfrm>
            <a:off x="1978470" y="352846"/>
            <a:ext cx="8235055" cy="6110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4000" dirty="0" err="1">
                <a:latin typeface="Georgia" panose="02040502050405020303" pitchFamily="18" charset="0"/>
              </a:rPr>
              <a:t>Pre</a:t>
            </a:r>
            <a:r>
              <a:rPr lang="it-IT" sz="4000" dirty="0">
                <a:latin typeface="Georgia" panose="02040502050405020303" pitchFamily="18" charset="0"/>
              </a:rPr>
              <a:t>-operatorio: ottimizzazione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4E2F2-CF66-8ACC-BDCF-BABAC26C8551}"/>
              </a:ext>
            </a:extLst>
          </p:cNvPr>
          <p:cNvSpPr txBox="1">
            <a:spLocks/>
          </p:cNvSpPr>
          <p:nvPr/>
        </p:nvSpPr>
        <p:spPr>
          <a:xfrm>
            <a:off x="1200506" y="4237020"/>
            <a:ext cx="10058400" cy="3760891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93F503B-E824-E257-11BB-622B877A5B92}"/>
              </a:ext>
            </a:extLst>
          </p:cNvPr>
          <p:cNvSpPr txBox="1"/>
          <p:nvPr/>
        </p:nvSpPr>
        <p:spPr>
          <a:xfrm>
            <a:off x="913113" y="1793343"/>
            <a:ext cx="10365771" cy="28623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it-IT" sz="2000" dirty="0">
                <a:latin typeface="Georgia" panose="02040502050405020303" pitchFamily="18" charset="0"/>
              </a:rPr>
              <a:t>La valutazione nutrizionale </a:t>
            </a:r>
            <a:r>
              <a:rPr lang="it-IT" sz="2000" b="1" dirty="0" err="1">
                <a:latin typeface="Georgia" panose="02040502050405020303" pitchFamily="18" charset="0"/>
              </a:rPr>
              <a:t>pre</a:t>
            </a:r>
            <a:r>
              <a:rPr lang="it-IT" sz="2000" b="1" dirty="0">
                <a:latin typeface="Georgia" panose="02040502050405020303" pitchFamily="18" charset="0"/>
              </a:rPr>
              <a:t>-operatoria </a:t>
            </a:r>
            <a:r>
              <a:rPr lang="it-IT" sz="2000" dirty="0">
                <a:latin typeface="Georgia" panose="02040502050405020303" pitchFamily="18" charset="0"/>
              </a:rPr>
              <a:t>rappresenta un passaggio fondamentale nella presa in carico del paziente fragile candidato alla chirurgia </a:t>
            </a:r>
            <a:r>
              <a:rPr lang="it-IT" sz="2000" dirty="0" err="1">
                <a:latin typeface="Georgia" panose="02040502050405020303" pitchFamily="18" charset="0"/>
              </a:rPr>
              <a:t>bariatrica</a:t>
            </a:r>
            <a:r>
              <a:rPr lang="it-IT" sz="2000" dirty="0">
                <a:latin typeface="Georgia" panose="02040502050405020303" pitchFamily="18" charset="0"/>
              </a:rPr>
              <a:t>. </a:t>
            </a:r>
          </a:p>
          <a:p>
            <a:endParaRPr lang="it-IT" sz="2000" dirty="0">
              <a:latin typeface="Georgia" panose="02040502050405020303" pitchFamily="18" charset="0"/>
            </a:endParaRPr>
          </a:p>
          <a:p>
            <a:r>
              <a:rPr lang="it-IT" sz="2000" dirty="0">
                <a:latin typeface="Georgia" panose="02040502050405020303" pitchFamily="18" charset="0"/>
              </a:rPr>
              <a:t>L’obiettivo è </a:t>
            </a:r>
            <a:r>
              <a:rPr lang="it-IT" sz="2000" b="1" dirty="0">
                <a:latin typeface="Georgia" panose="02040502050405020303" pitchFamily="18" charset="0"/>
              </a:rPr>
              <a:t>duplice</a:t>
            </a:r>
            <a:r>
              <a:rPr lang="it-IT" sz="2000" dirty="0">
                <a:latin typeface="Georgia" panose="02040502050405020303" pitchFamily="18" charset="0"/>
              </a:rPr>
              <a:t>: </a:t>
            </a:r>
          </a:p>
          <a:p>
            <a:pPr marL="342900" indent="-342900">
              <a:buFontTx/>
              <a:buChar char="-"/>
            </a:pPr>
            <a:r>
              <a:rPr lang="it-IT" sz="2000" dirty="0">
                <a:latin typeface="Georgia" panose="02040502050405020303" pitchFamily="18" charset="0"/>
              </a:rPr>
              <a:t>identificare eventuali carenze nutrizionali già presenti, </a:t>
            </a:r>
          </a:p>
          <a:p>
            <a:pPr marL="342900" indent="-342900">
              <a:buFontTx/>
              <a:buChar char="-"/>
            </a:pPr>
            <a:r>
              <a:rPr lang="it-IT" sz="2000" dirty="0">
                <a:latin typeface="Georgia" panose="02040502050405020303" pitchFamily="18" charset="0"/>
              </a:rPr>
              <a:t>ottimizzare lo stato nutrizionale al fine di ridurre le complicanze post-operatorie.</a:t>
            </a:r>
          </a:p>
          <a:p>
            <a:pPr marL="342900" indent="-342900">
              <a:buFontTx/>
              <a:buChar char="-"/>
            </a:pPr>
            <a:endParaRPr lang="it-IT" sz="2000" dirty="0">
              <a:latin typeface="Georgia" panose="02040502050405020303" pitchFamily="18" charset="0"/>
            </a:endParaRPr>
          </a:p>
          <a:p>
            <a:r>
              <a:rPr lang="it-IT" sz="2000" dirty="0">
                <a:latin typeface="Georgia" panose="02040502050405020303" pitchFamily="18" charset="0"/>
              </a:rPr>
              <a:t>Il </a:t>
            </a:r>
            <a:r>
              <a:rPr lang="it-IT" sz="2000" b="1" dirty="0">
                <a:latin typeface="Georgia" panose="02040502050405020303" pitchFamily="18" charset="0"/>
              </a:rPr>
              <a:t>professionista</a:t>
            </a:r>
            <a:r>
              <a:rPr lang="it-IT" sz="2000" dirty="0">
                <a:latin typeface="Georgia" panose="02040502050405020303" pitchFamily="18" charset="0"/>
              </a:rPr>
              <a:t> deve dunque essere formato in modo specifico e dettagliato e lavorare in team così da permettere al pz il miglior trattamento integrato possibile.</a:t>
            </a:r>
          </a:p>
        </p:txBody>
      </p:sp>
    </p:spTree>
    <p:extLst>
      <p:ext uri="{BB962C8B-B14F-4D97-AF65-F5344CB8AC3E}">
        <p14:creationId xmlns:p14="http://schemas.microsoft.com/office/powerpoint/2010/main" val="287650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3518</TotalTime>
  <Words>1802</Words>
  <Application>Microsoft Macintosh PowerPoint</Application>
  <PresentationFormat>Widescreen</PresentationFormat>
  <Paragraphs>134</Paragraphs>
  <Slides>15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Calibri</vt:lpstr>
      <vt:lpstr>Georgia</vt:lpstr>
      <vt:lpstr>Wingdings</vt:lpstr>
      <vt:lpstr>RetrospectVTI</vt:lpstr>
      <vt:lpstr>CHIRURGIA BARIATRICA NEL PAZIENTE FRAGILE: TRATTAMENTO NUTRIZIONALE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cristiano giardiello</cp:lastModifiedBy>
  <cp:revision>52</cp:revision>
  <dcterms:created xsi:type="dcterms:W3CDTF">2022-02-27T17:36:31Z</dcterms:created>
  <dcterms:modified xsi:type="dcterms:W3CDTF">2025-05-09T14:39:59Z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